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6" autoAdjust="0"/>
    <p:restoredTop sz="94660"/>
  </p:normalViewPr>
  <p:slideViewPr>
    <p:cSldViewPr snapToGrid="0">
      <p:cViewPr varScale="1">
        <p:scale>
          <a:sx n="95" d="100"/>
          <a:sy n="95" d="100"/>
        </p:scale>
        <p:origin x="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C3DFF-2BB2-4053-A526-2490B792D5B3}" type="datetimeFigureOut">
              <a:rPr lang="en-US" smtClean="0"/>
              <a:t>2/12/2026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64B00-7718-497F-B6D6-488DEA9AF927}" type="slidenum">
              <a:rPr lang="en-US" smtClean="0"/>
              <a:t>‹#›</a:t>
            </a:fld>
            <a:endParaRPr lang="en-US" dirty="0"/>
          </a:p>
        </p:txBody>
      </p:sp>
    </p:spTree>
    <p:extLst>
      <p:ext uri="{BB962C8B-B14F-4D97-AF65-F5344CB8AC3E}">
        <p14:creationId xmlns:p14="http://schemas.microsoft.com/office/powerpoint/2010/main" val="22898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D64B00-7718-497F-B6D6-488DEA9AF927}" type="slidenum">
              <a:rPr lang="en-US" smtClean="0"/>
              <a:t>6</a:t>
            </a:fld>
            <a:endParaRPr lang="en-US" dirty="0"/>
          </a:p>
        </p:txBody>
      </p:sp>
    </p:spTree>
    <p:extLst>
      <p:ext uri="{BB962C8B-B14F-4D97-AF65-F5344CB8AC3E}">
        <p14:creationId xmlns:p14="http://schemas.microsoft.com/office/powerpoint/2010/main" val="2439949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7C99-9DA4-2190-F281-D7424031A0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923A0B-8E8B-5218-37E7-6B2AB2D06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4A9B06-C4A0-A9D0-C982-B3155203782D}"/>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088E9825-C160-347B-8C93-84E97A71228E}"/>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3C706EAC-4EC0-F750-6BC1-42D104347B1A}"/>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2569870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AF06-04D3-D321-5354-7DE99779A0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A5001-C7E2-591B-FA88-E7352AD9CE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2949CD-D8A7-CCDB-B00A-D018145DF176}"/>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6ECA90EB-80FC-12DB-5D9D-79FEE4DC366F}"/>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B2EEAAAF-CDD6-A3AF-94C2-05464EA2C577}"/>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2346016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861DA-534B-C3BB-478B-4DEFE7AB03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51B8A6-A62A-D8CF-03F1-CAFF8B10D4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D4714-3680-89BB-8585-2A6D7172F221}"/>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EA8B3F73-79D1-F9EE-F2BD-B0686E66521C}"/>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720FCCC9-B4D3-012B-261B-902FCF24631D}"/>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349946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8CC4-6400-853E-2712-BE131DECC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97947E-5317-4D15-62A2-FB8B6B8272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7AF0C-166C-13D3-7A02-39766EF1EF51}"/>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43D67959-CCB0-4417-1233-ABC7A4F30684}"/>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5533939D-CB65-9FC5-1D31-A5FFE197CDDA}"/>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2908561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4624-0A9A-DE58-6679-0A550E6F17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F4258-D289-0FD6-64C4-6BAC2C4616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69B524-8FD7-2BC9-160C-86877BDDB72E}"/>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53C1675C-93C7-5120-0824-03D2B709A9FC}"/>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1AC3B65A-760A-EB46-BA32-1FACD6D6B786}"/>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192113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4CC3-F216-7508-54A3-C5ACCB51E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EF8413-6872-FA40-04CC-DBC1669642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DF574-1EE7-D06E-4F94-BCCBA3BA52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577B23-4394-84C7-741B-46723ADF134D}"/>
              </a:ext>
            </a:extLst>
          </p:cNvPr>
          <p:cNvSpPr>
            <a:spLocks noGrp="1"/>
          </p:cNvSpPr>
          <p:nvPr>
            <p:ph type="dt" sz="half" idx="10"/>
          </p:nvPr>
        </p:nvSpPr>
        <p:spPr/>
        <p:txBody>
          <a:bodyPr/>
          <a:lstStyle/>
          <a:p>
            <a:r>
              <a:rPr lang="en-US"/>
              <a:t>2/12/2026</a:t>
            </a:r>
            <a:endParaRPr lang="en-US" dirty="0"/>
          </a:p>
        </p:txBody>
      </p:sp>
      <p:sp>
        <p:nvSpPr>
          <p:cNvPr id="6" name="Footer Placeholder 5">
            <a:extLst>
              <a:ext uri="{FF2B5EF4-FFF2-40B4-BE49-F238E27FC236}">
                <a16:creationId xmlns:a16="http://schemas.microsoft.com/office/drawing/2014/main" id="{30C3CECF-594F-E0FF-D3BA-2F6D44E08D47}"/>
              </a:ext>
            </a:extLst>
          </p:cNvPr>
          <p:cNvSpPr>
            <a:spLocks noGrp="1"/>
          </p:cNvSpPr>
          <p:nvPr>
            <p:ph type="ftr" sz="quarter" idx="11"/>
          </p:nvPr>
        </p:nvSpPr>
        <p:spPr/>
        <p:txBody>
          <a:bodyPr/>
          <a:lstStyle/>
          <a:p>
            <a:r>
              <a:rPr lang="en-US" dirty="0"/>
              <a:t>© 2026 by Norbert Doerry                                                                                  This work is licensed via: CC BY 4.0</a:t>
            </a:r>
          </a:p>
        </p:txBody>
      </p:sp>
      <p:sp>
        <p:nvSpPr>
          <p:cNvPr id="7" name="Slide Number Placeholder 6">
            <a:extLst>
              <a:ext uri="{FF2B5EF4-FFF2-40B4-BE49-F238E27FC236}">
                <a16:creationId xmlns:a16="http://schemas.microsoft.com/office/drawing/2014/main" id="{5271DCC2-952E-710E-83A3-120F83BF061A}"/>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250876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959A-1E60-88E3-12A6-E747F3AFEA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63AC01-9DCF-BBB3-B089-27EB03698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F32DD9-FC55-1A10-7C03-A0CDC69831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B6F509-3153-28CA-1082-A5D223CE59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3F6C0F-46FC-70E2-09B4-4153BE137E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C965E-096C-366A-466E-9F73248CEAA1}"/>
              </a:ext>
            </a:extLst>
          </p:cNvPr>
          <p:cNvSpPr>
            <a:spLocks noGrp="1"/>
          </p:cNvSpPr>
          <p:nvPr>
            <p:ph type="dt" sz="half" idx="10"/>
          </p:nvPr>
        </p:nvSpPr>
        <p:spPr/>
        <p:txBody>
          <a:bodyPr/>
          <a:lstStyle/>
          <a:p>
            <a:r>
              <a:rPr lang="en-US"/>
              <a:t>2/12/2026</a:t>
            </a:r>
            <a:endParaRPr lang="en-US" dirty="0"/>
          </a:p>
        </p:txBody>
      </p:sp>
      <p:sp>
        <p:nvSpPr>
          <p:cNvPr id="8" name="Footer Placeholder 7">
            <a:extLst>
              <a:ext uri="{FF2B5EF4-FFF2-40B4-BE49-F238E27FC236}">
                <a16:creationId xmlns:a16="http://schemas.microsoft.com/office/drawing/2014/main" id="{187EE2D0-FBBA-AEA4-5EBF-DBEAFD92D2AD}"/>
              </a:ext>
            </a:extLst>
          </p:cNvPr>
          <p:cNvSpPr>
            <a:spLocks noGrp="1"/>
          </p:cNvSpPr>
          <p:nvPr>
            <p:ph type="ftr" sz="quarter" idx="11"/>
          </p:nvPr>
        </p:nvSpPr>
        <p:spPr/>
        <p:txBody>
          <a:bodyPr/>
          <a:lstStyle/>
          <a:p>
            <a:r>
              <a:rPr lang="en-US" dirty="0"/>
              <a:t>© 2026 by Norbert Doerry                                                                                  This work is licensed via: CC BY 4.0</a:t>
            </a:r>
          </a:p>
        </p:txBody>
      </p:sp>
      <p:sp>
        <p:nvSpPr>
          <p:cNvPr id="9" name="Slide Number Placeholder 8">
            <a:extLst>
              <a:ext uri="{FF2B5EF4-FFF2-40B4-BE49-F238E27FC236}">
                <a16:creationId xmlns:a16="http://schemas.microsoft.com/office/drawing/2014/main" id="{B7DB73D0-4AC2-7B5E-454E-2AA133760DD6}"/>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45333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A07EA-B6E2-A900-E569-F9AB7598B8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1D3FB4-85A4-BC59-7B1C-1BF1B5372154}"/>
              </a:ext>
            </a:extLst>
          </p:cNvPr>
          <p:cNvSpPr>
            <a:spLocks noGrp="1"/>
          </p:cNvSpPr>
          <p:nvPr>
            <p:ph type="dt" sz="half" idx="10"/>
          </p:nvPr>
        </p:nvSpPr>
        <p:spPr/>
        <p:txBody>
          <a:bodyPr/>
          <a:lstStyle/>
          <a:p>
            <a:r>
              <a:rPr lang="en-US"/>
              <a:t>2/12/2026</a:t>
            </a:r>
            <a:endParaRPr lang="en-US" dirty="0"/>
          </a:p>
        </p:txBody>
      </p:sp>
      <p:sp>
        <p:nvSpPr>
          <p:cNvPr id="4" name="Footer Placeholder 3">
            <a:extLst>
              <a:ext uri="{FF2B5EF4-FFF2-40B4-BE49-F238E27FC236}">
                <a16:creationId xmlns:a16="http://schemas.microsoft.com/office/drawing/2014/main" id="{6C1DB1A4-CA63-70FA-68F4-A93A17068891}"/>
              </a:ext>
            </a:extLst>
          </p:cNvPr>
          <p:cNvSpPr>
            <a:spLocks noGrp="1"/>
          </p:cNvSpPr>
          <p:nvPr>
            <p:ph type="ftr" sz="quarter" idx="11"/>
          </p:nvPr>
        </p:nvSpPr>
        <p:spPr/>
        <p:txBody>
          <a:bodyPr/>
          <a:lstStyle/>
          <a:p>
            <a:r>
              <a:rPr lang="en-US" dirty="0"/>
              <a:t>© 2026 by Norbert Doerry                                                                                  This work is licensed via: CC BY 4.0</a:t>
            </a:r>
          </a:p>
        </p:txBody>
      </p:sp>
      <p:sp>
        <p:nvSpPr>
          <p:cNvPr id="5" name="Slide Number Placeholder 4">
            <a:extLst>
              <a:ext uri="{FF2B5EF4-FFF2-40B4-BE49-F238E27FC236}">
                <a16:creationId xmlns:a16="http://schemas.microsoft.com/office/drawing/2014/main" id="{D42765C1-4F23-3E24-4A17-F898E50C728B}"/>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369789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DB13B-7688-9805-F507-16226BCBF170}"/>
              </a:ext>
            </a:extLst>
          </p:cNvPr>
          <p:cNvSpPr>
            <a:spLocks noGrp="1"/>
          </p:cNvSpPr>
          <p:nvPr>
            <p:ph type="dt" sz="half" idx="10"/>
          </p:nvPr>
        </p:nvSpPr>
        <p:spPr/>
        <p:txBody>
          <a:bodyPr/>
          <a:lstStyle/>
          <a:p>
            <a:r>
              <a:rPr lang="en-US"/>
              <a:t>2/12/2026</a:t>
            </a:r>
            <a:endParaRPr lang="en-US" dirty="0"/>
          </a:p>
        </p:txBody>
      </p:sp>
      <p:sp>
        <p:nvSpPr>
          <p:cNvPr id="3" name="Footer Placeholder 2">
            <a:extLst>
              <a:ext uri="{FF2B5EF4-FFF2-40B4-BE49-F238E27FC236}">
                <a16:creationId xmlns:a16="http://schemas.microsoft.com/office/drawing/2014/main" id="{9970AC75-7586-E065-B74E-23D8A9EFFABF}"/>
              </a:ext>
            </a:extLst>
          </p:cNvPr>
          <p:cNvSpPr>
            <a:spLocks noGrp="1"/>
          </p:cNvSpPr>
          <p:nvPr>
            <p:ph type="ftr" sz="quarter" idx="11"/>
          </p:nvPr>
        </p:nvSpPr>
        <p:spPr/>
        <p:txBody>
          <a:bodyPr/>
          <a:lstStyle/>
          <a:p>
            <a:r>
              <a:rPr lang="en-US" dirty="0"/>
              <a:t>© 2026 by Norbert Doerry                                                                                  This work is licensed via: CC BY 4.0</a:t>
            </a:r>
          </a:p>
        </p:txBody>
      </p:sp>
      <p:sp>
        <p:nvSpPr>
          <p:cNvPr id="4" name="Slide Number Placeholder 3">
            <a:extLst>
              <a:ext uri="{FF2B5EF4-FFF2-40B4-BE49-F238E27FC236}">
                <a16:creationId xmlns:a16="http://schemas.microsoft.com/office/drawing/2014/main" id="{25212A63-4BE8-39E3-4CD1-985DACD7F197}"/>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280685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C4BE-8DDC-1275-15E8-53F6F64920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86C3D3-2F3E-074C-B3FE-940E08A0C7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CDC4C-9777-2EE7-FDAB-85AEEDD80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FE253-0208-0C22-0FEB-D8EB77ECAAB0}"/>
              </a:ext>
            </a:extLst>
          </p:cNvPr>
          <p:cNvSpPr>
            <a:spLocks noGrp="1"/>
          </p:cNvSpPr>
          <p:nvPr>
            <p:ph type="dt" sz="half" idx="10"/>
          </p:nvPr>
        </p:nvSpPr>
        <p:spPr/>
        <p:txBody>
          <a:bodyPr/>
          <a:lstStyle/>
          <a:p>
            <a:r>
              <a:rPr lang="en-US"/>
              <a:t>2/12/2026</a:t>
            </a:r>
            <a:endParaRPr lang="en-US" dirty="0"/>
          </a:p>
        </p:txBody>
      </p:sp>
      <p:sp>
        <p:nvSpPr>
          <p:cNvPr id="6" name="Footer Placeholder 5">
            <a:extLst>
              <a:ext uri="{FF2B5EF4-FFF2-40B4-BE49-F238E27FC236}">
                <a16:creationId xmlns:a16="http://schemas.microsoft.com/office/drawing/2014/main" id="{22E4F0C5-3E8D-97F9-675A-1B0A95256159}"/>
              </a:ext>
            </a:extLst>
          </p:cNvPr>
          <p:cNvSpPr>
            <a:spLocks noGrp="1"/>
          </p:cNvSpPr>
          <p:nvPr>
            <p:ph type="ftr" sz="quarter" idx="11"/>
          </p:nvPr>
        </p:nvSpPr>
        <p:spPr/>
        <p:txBody>
          <a:bodyPr/>
          <a:lstStyle/>
          <a:p>
            <a:r>
              <a:rPr lang="en-US" dirty="0"/>
              <a:t>© 2026 by Norbert Doerry                                                                                  This work is licensed via: CC BY 4.0</a:t>
            </a:r>
          </a:p>
        </p:txBody>
      </p:sp>
      <p:sp>
        <p:nvSpPr>
          <p:cNvPr id="7" name="Slide Number Placeholder 6">
            <a:extLst>
              <a:ext uri="{FF2B5EF4-FFF2-40B4-BE49-F238E27FC236}">
                <a16:creationId xmlns:a16="http://schemas.microsoft.com/office/drawing/2014/main" id="{738B8DDF-B563-10EF-26FF-6BE4A4AB9086}"/>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670526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94B5-74A6-AA70-5057-1B1D04E96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1EB151-CBE9-67F0-6130-B13410F7B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8696A1-0A82-7521-2D2B-4984ADE50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35186-2F9E-078E-A122-BA42F044F271}"/>
              </a:ext>
            </a:extLst>
          </p:cNvPr>
          <p:cNvSpPr>
            <a:spLocks noGrp="1"/>
          </p:cNvSpPr>
          <p:nvPr>
            <p:ph type="dt" sz="half" idx="10"/>
          </p:nvPr>
        </p:nvSpPr>
        <p:spPr/>
        <p:txBody>
          <a:bodyPr/>
          <a:lstStyle/>
          <a:p>
            <a:r>
              <a:rPr lang="en-US"/>
              <a:t>2/12/2026</a:t>
            </a:r>
            <a:endParaRPr lang="en-US" dirty="0"/>
          </a:p>
        </p:txBody>
      </p:sp>
      <p:sp>
        <p:nvSpPr>
          <p:cNvPr id="6" name="Footer Placeholder 5">
            <a:extLst>
              <a:ext uri="{FF2B5EF4-FFF2-40B4-BE49-F238E27FC236}">
                <a16:creationId xmlns:a16="http://schemas.microsoft.com/office/drawing/2014/main" id="{7DCA6DD4-64A8-6261-D5E1-485F9CA2B0FE}"/>
              </a:ext>
            </a:extLst>
          </p:cNvPr>
          <p:cNvSpPr>
            <a:spLocks noGrp="1"/>
          </p:cNvSpPr>
          <p:nvPr>
            <p:ph type="ftr" sz="quarter" idx="11"/>
          </p:nvPr>
        </p:nvSpPr>
        <p:spPr/>
        <p:txBody>
          <a:bodyPr/>
          <a:lstStyle/>
          <a:p>
            <a:r>
              <a:rPr lang="en-US" dirty="0"/>
              <a:t>© 2026 by Norbert Doerry                                                                                  This work is licensed via: CC BY 4.0</a:t>
            </a:r>
          </a:p>
        </p:txBody>
      </p:sp>
      <p:sp>
        <p:nvSpPr>
          <p:cNvPr id="7" name="Slide Number Placeholder 6">
            <a:extLst>
              <a:ext uri="{FF2B5EF4-FFF2-40B4-BE49-F238E27FC236}">
                <a16:creationId xmlns:a16="http://schemas.microsoft.com/office/drawing/2014/main" id="{E2F81408-CD0E-68ED-060A-5EFD9168753C}"/>
              </a:ext>
            </a:extLst>
          </p:cNvPr>
          <p:cNvSpPr>
            <a:spLocks noGrp="1"/>
          </p:cNvSpPr>
          <p:nvPr>
            <p:ph type="sldNum" sz="quarter" idx="12"/>
          </p:nvPr>
        </p:nvSpPr>
        <p:spPr/>
        <p:txBody>
          <a:bodyPr/>
          <a:lstStyle/>
          <a:p>
            <a:fld id="{13E3B7D2-2C23-477A-B7E5-64419E75BE45}" type="slidenum">
              <a:rPr lang="en-US" smtClean="0"/>
              <a:t>‹#›</a:t>
            </a:fld>
            <a:endParaRPr lang="en-US" dirty="0"/>
          </a:p>
        </p:txBody>
      </p:sp>
    </p:spTree>
    <p:extLst>
      <p:ext uri="{BB962C8B-B14F-4D97-AF65-F5344CB8AC3E}">
        <p14:creationId xmlns:p14="http://schemas.microsoft.com/office/powerpoint/2010/main" val="424980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0195E-FB59-672E-5BAF-9A232FD51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47BBB7-754A-9617-4F0F-D13CE593E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4B265C-1285-27D1-6301-57675008FF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2/12/2026</a:t>
            </a:r>
            <a:endParaRPr lang="en-US" dirty="0"/>
          </a:p>
        </p:txBody>
      </p:sp>
      <p:sp>
        <p:nvSpPr>
          <p:cNvPr id="5" name="Footer Placeholder 4">
            <a:extLst>
              <a:ext uri="{FF2B5EF4-FFF2-40B4-BE49-F238E27FC236}">
                <a16:creationId xmlns:a16="http://schemas.microsoft.com/office/drawing/2014/main" id="{13DDA91B-C8F3-35E0-9C9F-67944859F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DDAF70E4-1957-E67E-1A4E-05B0FD57E6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E3B7D2-2C23-477A-B7E5-64419E75BE45}" type="slidenum">
              <a:rPr lang="en-US" smtClean="0"/>
              <a:t>‹#›</a:t>
            </a:fld>
            <a:endParaRPr lang="en-US" dirty="0"/>
          </a:p>
        </p:txBody>
      </p:sp>
    </p:spTree>
    <p:extLst>
      <p:ext uri="{BB962C8B-B14F-4D97-AF65-F5344CB8AC3E}">
        <p14:creationId xmlns:p14="http://schemas.microsoft.com/office/powerpoint/2010/main" val="3045244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doerry.org/norbert/MarineElectricalPowerSystems/index.ht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2C01C-FF08-0435-57C1-318B51A8A5AE}"/>
              </a:ext>
            </a:extLst>
          </p:cNvPr>
          <p:cNvSpPr>
            <a:spLocks noGrp="1"/>
          </p:cNvSpPr>
          <p:nvPr>
            <p:ph type="ctrTitle"/>
          </p:nvPr>
        </p:nvSpPr>
        <p:spPr>
          <a:xfrm>
            <a:off x="920452" y="2272275"/>
            <a:ext cx="9841230" cy="2387600"/>
          </a:xfrm>
        </p:spPr>
        <p:txBody>
          <a:bodyPr anchor="ctr">
            <a:noAutofit/>
          </a:bodyPr>
          <a:lstStyle/>
          <a:p>
            <a:r>
              <a:rPr lang="en-US" sz="4400" dirty="0">
                <a:latin typeface="Arial" panose="020B0604020202020204" pitchFamily="34" charset="0"/>
                <a:cs typeface="Arial" panose="020B0604020202020204" pitchFamily="34" charset="0"/>
              </a:rPr>
              <a:t>EPLA Overview</a:t>
            </a:r>
            <a:br>
              <a:rPr lang="en-US" sz="4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Electric Power Load Analysis (EPLA)</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Revision </a:t>
            </a:r>
            <a:r>
              <a:rPr lang="en-US" sz="1400">
                <a:latin typeface="Arial" panose="020B0604020202020204" pitchFamily="34" charset="0"/>
                <a:cs typeface="Arial" panose="020B0604020202020204" pitchFamily="34" charset="0"/>
              </a:rPr>
              <a:t>of 12 </a:t>
            </a:r>
            <a:r>
              <a:rPr lang="en-US" sz="1400" dirty="0">
                <a:latin typeface="Arial" panose="020B0604020202020204" pitchFamily="34" charset="0"/>
                <a:cs typeface="Arial" panose="020B0604020202020204" pitchFamily="34" charset="0"/>
              </a:rPr>
              <a:t>February 2026</a:t>
            </a:r>
            <a:endParaRPr lang="en-US" sz="4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8C1640AB-A565-F727-2337-204016324857}"/>
              </a:ext>
            </a:extLst>
          </p:cNvPr>
          <p:cNvSpPr>
            <a:spLocks noGrp="1"/>
          </p:cNvSpPr>
          <p:nvPr>
            <p:ph type="subTitle" idx="1"/>
          </p:nvPr>
        </p:nvSpPr>
        <p:spPr>
          <a:xfrm>
            <a:off x="1524000" y="4910886"/>
            <a:ext cx="8654716" cy="1655762"/>
          </a:xfrm>
        </p:spPr>
        <p:txBody>
          <a:bodyPr/>
          <a:lstStyle/>
          <a:p>
            <a:r>
              <a:rPr lang="en-US" dirty="0"/>
              <a:t>Dr. Norbert Doerry</a:t>
            </a:r>
            <a:br>
              <a:rPr lang="en-US" dirty="0"/>
            </a:br>
            <a:endParaRPr lang="en-US" dirty="0"/>
          </a:p>
        </p:txBody>
      </p:sp>
      <p:sp>
        <p:nvSpPr>
          <p:cNvPr id="6" name="TextBox 5">
            <a:extLst>
              <a:ext uri="{FF2B5EF4-FFF2-40B4-BE49-F238E27FC236}">
                <a16:creationId xmlns:a16="http://schemas.microsoft.com/office/drawing/2014/main" id="{58345E6F-B6B9-9C80-7F87-1F2167CEDE5C}"/>
              </a:ext>
            </a:extLst>
          </p:cNvPr>
          <p:cNvSpPr txBox="1"/>
          <p:nvPr/>
        </p:nvSpPr>
        <p:spPr>
          <a:xfrm>
            <a:off x="2706189" y="5505142"/>
            <a:ext cx="9011194" cy="923330"/>
          </a:xfrm>
          <a:prstGeom prst="rect">
            <a:avLst/>
          </a:prstGeom>
          <a:noFill/>
        </p:spPr>
        <p:txBody>
          <a:bodyPr wrap="square">
            <a:spAutoFit/>
          </a:bodyPr>
          <a:lstStyle/>
          <a:p>
            <a:r>
              <a:rPr lang="en-US" dirty="0">
                <a:hlinkClick r:id="rId2"/>
              </a:rPr>
              <a:t>http://doerry.org/norbert/MarineElectricalPowerSystems/index.htm</a:t>
            </a:r>
            <a:endParaRPr lang="en-US" dirty="0"/>
          </a:p>
          <a:p>
            <a:r>
              <a:rPr lang="en-US" dirty="0"/>
              <a:t>© 2026 by Norbert Doerry</a:t>
            </a:r>
            <a:br>
              <a:rPr lang="en-US" dirty="0"/>
            </a:br>
            <a:r>
              <a:rPr lang="en-US" dirty="0"/>
              <a:t>This work is licensed via: CC BY 4.0   (https://creativecommons.org/)</a:t>
            </a:r>
          </a:p>
        </p:txBody>
      </p:sp>
      <p:pic>
        <p:nvPicPr>
          <p:cNvPr id="7" name="Picture 2">
            <a:extLst>
              <a:ext uri="{FF2B5EF4-FFF2-40B4-BE49-F238E27FC236}">
                <a16:creationId xmlns:a16="http://schemas.microsoft.com/office/drawing/2014/main" id="{E913044E-C0F4-BA34-07EE-457D300581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37359" y="5589416"/>
            <a:ext cx="766933" cy="73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44A2807-77D8-8DCF-8A1B-1B05995E5B91}"/>
              </a:ext>
            </a:extLst>
          </p:cNvPr>
          <p:cNvPicPr>
            <a:picLocks noChangeAspect="1"/>
          </p:cNvPicPr>
          <p:nvPr/>
        </p:nvPicPr>
        <p:blipFill>
          <a:blip r:embed="rId4"/>
          <a:stretch>
            <a:fillRect/>
          </a:stretch>
        </p:blipFill>
        <p:spPr>
          <a:xfrm>
            <a:off x="814143" y="5589416"/>
            <a:ext cx="766933" cy="766933"/>
          </a:xfrm>
          <a:prstGeom prst="rect">
            <a:avLst/>
          </a:prstGeom>
        </p:spPr>
      </p:pic>
    </p:spTree>
    <p:extLst>
      <p:ext uri="{BB962C8B-B14F-4D97-AF65-F5344CB8AC3E}">
        <p14:creationId xmlns:p14="http://schemas.microsoft.com/office/powerpoint/2010/main" val="367059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A8F5B-2627-C5DE-3E3A-148FD23257B0}"/>
              </a:ext>
            </a:extLst>
          </p:cNvPr>
          <p:cNvSpPr>
            <a:spLocks noGrp="1"/>
          </p:cNvSpPr>
          <p:nvPr>
            <p:ph type="title"/>
          </p:nvPr>
        </p:nvSpPr>
        <p:spPr/>
        <p:txBody>
          <a:bodyPr/>
          <a:lstStyle/>
          <a:p>
            <a:r>
              <a:rPr lang="en-US" dirty="0"/>
              <a:t>24-hour average load</a:t>
            </a:r>
          </a:p>
        </p:txBody>
      </p:sp>
      <p:sp>
        <p:nvSpPr>
          <p:cNvPr id="3" name="Content Placeholder 2">
            <a:extLst>
              <a:ext uri="{FF2B5EF4-FFF2-40B4-BE49-F238E27FC236}">
                <a16:creationId xmlns:a16="http://schemas.microsoft.com/office/drawing/2014/main" id="{BA1652C5-C653-356C-40F9-E5F5905FD1CD}"/>
              </a:ext>
            </a:extLst>
          </p:cNvPr>
          <p:cNvSpPr>
            <a:spLocks noGrp="1"/>
          </p:cNvSpPr>
          <p:nvPr>
            <p:ph idx="1"/>
          </p:nvPr>
        </p:nvSpPr>
        <p:spPr>
          <a:xfrm>
            <a:off x="838201" y="1517302"/>
            <a:ext cx="4778828" cy="4839048"/>
          </a:xfrm>
        </p:spPr>
        <p:txBody>
          <a:bodyPr>
            <a:normAutofit fontScale="70000" lnSpcReduction="20000"/>
          </a:bodyPr>
          <a:lstStyle/>
          <a:p>
            <a:r>
              <a:rPr lang="en-US" dirty="0"/>
              <a:t>Calculated at total ship level to support</a:t>
            </a:r>
          </a:p>
          <a:p>
            <a:pPr lvl="1"/>
            <a:r>
              <a:rPr lang="en-US" dirty="0"/>
              <a:t>Endurance fuel calculations</a:t>
            </a:r>
          </a:p>
          <a:p>
            <a:pPr lvl="1"/>
            <a:r>
              <a:rPr lang="en-US" dirty="0"/>
              <a:t>Annual fuel calculations</a:t>
            </a:r>
          </a:p>
          <a:p>
            <a:r>
              <a:rPr lang="en-US" dirty="0"/>
              <a:t>Load factor analysis</a:t>
            </a:r>
          </a:p>
          <a:p>
            <a:pPr lvl="1"/>
            <a:r>
              <a:rPr lang="en-US" dirty="0"/>
              <a:t>Load factor is kWh consumed in 24 hours divided by 24</a:t>
            </a:r>
          </a:p>
          <a:p>
            <a:r>
              <a:rPr lang="en-US" dirty="0"/>
              <a:t>Parametric equations may be used early when only have load factors for 100 °F ambient conditions for the purpose of determining generator set power ratings</a:t>
            </a:r>
          </a:p>
          <a:p>
            <a:pPr lvl="1"/>
            <a:r>
              <a:rPr lang="en-US" dirty="0"/>
              <a:t>Legacy method, other methods preferred</a:t>
            </a:r>
          </a:p>
          <a:p>
            <a:pPr lvl="1"/>
            <a:r>
              <a:rPr lang="en-US" dirty="0"/>
              <a:t>Should not be used in preliminary design or later</a:t>
            </a:r>
          </a:p>
          <a:p>
            <a:pPr lvl="1"/>
            <a:r>
              <a:rPr lang="en-US" dirty="0"/>
              <a:t>Equation [1] for all ships except aircraft carriers and large deck amphibious assault ships.</a:t>
            </a:r>
          </a:p>
          <a:p>
            <a:pPr lvl="1"/>
            <a:r>
              <a:rPr lang="en-US" dirty="0"/>
              <a:t>Equation [2] for aircraft carriers and large deck amphibious assault ships.</a:t>
            </a:r>
          </a:p>
        </p:txBody>
      </p:sp>
      <p:sp>
        <p:nvSpPr>
          <p:cNvPr id="4" name="Date Placeholder 3">
            <a:extLst>
              <a:ext uri="{FF2B5EF4-FFF2-40B4-BE49-F238E27FC236}">
                <a16:creationId xmlns:a16="http://schemas.microsoft.com/office/drawing/2014/main" id="{A4D5A188-B23D-CDEE-BCAB-8375F72F90D1}"/>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F00E8A0C-3DF1-5A90-CD7E-08AB32DCFB5D}"/>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53435547-D068-6EA9-951E-9DF3A42EB264}"/>
              </a:ext>
            </a:extLst>
          </p:cNvPr>
          <p:cNvSpPr>
            <a:spLocks noGrp="1"/>
          </p:cNvSpPr>
          <p:nvPr>
            <p:ph type="sldNum" sz="quarter" idx="12"/>
          </p:nvPr>
        </p:nvSpPr>
        <p:spPr/>
        <p:txBody>
          <a:bodyPr/>
          <a:lstStyle/>
          <a:p>
            <a:fld id="{13E3B7D2-2C23-477A-B7E5-64419E75BE45}" type="slidenum">
              <a:rPr lang="en-US" smtClean="0"/>
              <a:t>10</a:t>
            </a:fld>
            <a:endParaRPr lang="en-US" dirty="0"/>
          </a:p>
        </p:txBody>
      </p:sp>
      <p:pic>
        <p:nvPicPr>
          <p:cNvPr id="8" name="Picture 7">
            <a:extLst>
              <a:ext uri="{FF2B5EF4-FFF2-40B4-BE49-F238E27FC236}">
                <a16:creationId xmlns:a16="http://schemas.microsoft.com/office/drawing/2014/main" id="{0BD6A153-53B3-CC38-E21B-DED0A744C73F}"/>
              </a:ext>
            </a:extLst>
          </p:cNvPr>
          <p:cNvPicPr>
            <a:picLocks noChangeAspect="1"/>
          </p:cNvPicPr>
          <p:nvPr/>
        </p:nvPicPr>
        <p:blipFill>
          <a:blip r:embed="rId2"/>
          <a:stretch>
            <a:fillRect/>
          </a:stretch>
        </p:blipFill>
        <p:spPr>
          <a:xfrm>
            <a:off x="5448811" y="2552291"/>
            <a:ext cx="6743189" cy="2512078"/>
          </a:xfrm>
          <a:prstGeom prst="rect">
            <a:avLst/>
          </a:prstGeom>
        </p:spPr>
      </p:pic>
      <p:sp>
        <p:nvSpPr>
          <p:cNvPr id="9" name="TextBox 8">
            <a:extLst>
              <a:ext uri="{FF2B5EF4-FFF2-40B4-BE49-F238E27FC236}">
                <a16:creationId xmlns:a16="http://schemas.microsoft.com/office/drawing/2014/main" id="{65FB8BE4-C3E3-0722-C26B-A89A484950A4}"/>
              </a:ext>
            </a:extLst>
          </p:cNvPr>
          <p:cNvSpPr txBox="1"/>
          <p:nvPr/>
        </p:nvSpPr>
        <p:spPr>
          <a:xfrm>
            <a:off x="10575053" y="5192298"/>
            <a:ext cx="1238096" cy="369332"/>
          </a:xfrm>
          <a:prstGeom prst="rect">
            <a:avLst/>
          </a:prstGeom>
          <a:noFill/>
        </p:spPr>
        <p:txBody>
          <a:bodyPr wrap="none" rtlCol="0">
            <a:spAutoFit/>
          </a:bodyPr>
          <a:lstStyle/>
          <a:p>
            <a:r>
              <a:rPr lang="en-US" dirty="0"/>
              <a:t>DPC 310-1</a:t>
            </a:r>
          </a:p>
        </p:txBody>
      </p:sp>
    </p:spTree>
    <p:extLst>
      <p:ext uri="{BB962C8B-B14F-4D97-AF65-F5344CB8AC3E}">
        <p14:creationId xmlns:p14="http://schemas.microsoft.com/office/powerpoint/2010/main" val="165612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180E8-4D2F-5F55-2A8F-7EB1C1D1A252}"/>
              </a:ext>
            </a:extLst>
          </p:cNvPr>
          <p:cNvSpPr>
            <a:spLocks noGrp="1"/>
          </p:cNvSpPr>
          <p:nvPr>
            <p:ph type="title"/>
          </p:nvPr>
        </p:nvSpPr>
        <p:spPr/>
        <p:txBody>
          <a:bodyPr/>
          <a:lstStyle/>
          <a:p>
            <a:r>
              <a:rPr lang="en-US" dirty="0"/>
              <a:t>Load flow and limiting load flow</a:t>
            </a:r>
          </a:p>
        </p:txBody>
      </p:sp>
      <p:sp>
        <p:nvSpPr>
          <p:cNvPr id="3" name="Content Placeholder 2">
            <a:extLst>
              <a:ext uri="{FF2B5EF4-FFF2-40B4-BE49-F238E27FC236}">
                <a16:creationId xmlns:a16="http://schemas.microsoft.com/office/drawing/2014/main" id="{9E101C73-A955-7B2B-2DE2-3F2C333EE217}"/>
              </a:ext>
            </a:extLst>
          </p:cNvPr>
          <p:cNvSpPr>
            <a:spLocks noGrp="1"/>
          </p:cNvSpPr>
          <p:nvPr>
            <p:ph idx="1"/>
          </p:nvPr>
        </p:nvSpPr>
        <p:spPr>
          <a:xfrm>
            <a:off x="838200" y="1825625"/>
            <a:ext cx="10405905" cy="4351338"/>
          </a:xfrm>
        </p:spPr>
        <p:txBody>
          <a:bodyPr>
            <a:normAutofit fontScale="77500" lnSpcReduction="20000"/>
          </a:bodyPr>
          <a:lstStyle/>
          <a:p>
            <a:r>
              <a:rPr lang="en-US" dirty="0"/>
              <a:t>Load flow analysis</a:t>
            </a:r>
          </a:p>
          <a:p>
            <a:pPr lvl="1"/>
            <a:r>
              <a:rPr lang="en-US" dirty="0"/>
              <a:t>Determines voltages, power, and current at each node of a power system for a given operational condition and ambient condition.</a:t>
            </a:r>
          </a:p>
          <a:p>
            <a:pPr lvl="2"/>
            <a:r>
              <a:rPr lang="en-US" dirty="0"/>
              <a:t>Steady state analysis</a:t>
            </a:r>
          </a:p>
          <a:p>
            <a:pPr lvl="2"/>
            <a:r>
              <a:rPr lang="en-US" dirty="0"/>
              <a:t>Based on load properties from EPLA</a:t>
            </a:r>
          </a:p>
          <a:p>
            <a:pPr lvl="1"/>
            <a:r>
              <a:rPr lang="en-US" dirty="0"/>
              <a:t>Useful for determining</a:t>
            </a:r>
          </a:p>
          <a:p>
            <a:pPr lvl="2"/>
            <a:r>
              <a:rPr lang="en-US" dirty="0"/>
              <a:t>Bus-tie current rating</a:t>
            </a:r>
          </a:p>
          <a:p>
            <a:pPr lvl="2"/>
            <a:r>
              <a:rPr lang="en-US" dirty="0"/>
              <a:t>Power distribution equipment rating</a:t>
            </a:r>
          </a:p>
          <a:p>
            <a:pPr lvl="1"/>
            <a:r>
              <a:rPr lang="en-US" dirty="0"/>
              <a:t>Supports</a:t>
            </a:r>
          </a:p>
          <a:p>
            <a:pPr lvl="2"/>
            <a:r>
              <a:rPr lang="en-US" dirty="0"/>
              <a:t>Voltage drop calculations</a:t>
            </a:r>
          </a:p>
          <a:p>
            <a:r>
              <a:rPr lang="en-US" dirty="0"/>
              <a:t>Limiting load flow</a:t>
            </a:r>
          </a:p>
          <a:p>
            <a:pPr lvl="1"/>
            <a:r>
              <a:rPr lang="en-US" dirty="0"/>
              <a:t>Calculates an upper bound for power and currents without a detailed understanding of generator and load configurations</a:t>
            </a:r>
          </a:p>
          <a:p>
            <a:pPr lvl="1"/>
            <a:r>
              <a:rPr lang="en-US" dirty="0"/>
              <a:t>Levels</a:t>
            </a:r>
          </a:p>
          <a:p>
            <a:pPr lvl="2"/>
            <a:r>
              <a:rPr lang="en-US" dirty="0"/>
              <a:t>Simplest level: based only on generator set ratings</a:t>
            </a:r>
          </a:p>
          <a:p>
            <a:pPr lvl="2"/>
            <a:r>
              <a:rPr lang="en-US" dirty="0"/>
              <a:t>Less conservative level: refines simplest level by incorporating power system topology</a:t>
            </a:r>
          </a:p>
          <a:p>
            <a:pPr lvl="2"/>
            <a:r>
              <a:rPr lang="en-US" dirty="0"/>
              <a:t>Least conservative level: refines less conservative level by incorporating the impact of loads</a:t>
            </a:r>
          </a:p>
          <a:p>
            <a:endParaRPr lang="en-US" dirty="0"/>
          </a:p>
        </p:txBody>
      </p:sp>
      <p:sp>
        <p:nvSpPr>
          <p:cNvPr id="4" name="Date Placeholder 3">
            <a:extLst>
              <a:ext uri="{FF2B5EF4-FFF2-40B4-BE49-F238E27FC236}">
                <a16:creationId xmlns:a16="http://schemas.microsoft.com/office/drawing/2014/main" id="{F1B4B971-7DDA-1C6A-81C1-15DAFBAA952A}"/>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BE6B1DA2-B5EC-9D79-B3A6-E7BB25AA6698}"/>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A64F6A1B-FCBD-13FF-F1B2-111389CEDCB3}"/>
              </a:ext>
            </a:extLst>
          </p:cNvPr>
          <p:cNvSpPr>
            <a:spLocks noGrp="1"/>
          </p:cNvSpPr>
          <p:nvPr>
            <p:ph type="sldNum" sz="quarter" idx="12"/>
          </p:nvPr>
        </p:nvSpPr>
        <p:spPr/>
        <p:txBody>
          <a:bodyPr/>
          <a:lstStyle/>
          <a:p>
            <a:fld id="{13E3B7D2-2C23-477A-B7E5-64419E75BE45}" type="slidenum">
              <a:rPr lang="en-US" smtClean="0"/>
              <a:t>11</a:t>
            </a:fld>
            <a:endParaRPr lang="en-US" dirty="0"/>
          </a:p>
        </p:txBody>
      </p:sp>
    </p:spTree>
    <p:extLst>
      <p:ext uri="{BB962C8B-B14F-4D97-AF65-F5344CB8AC3E}">
        <p14:creationId xmlns:p14="http://schemas.microsoft.com/office/powerpoint/2010/main" val="3324785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46AB-A89E-0AA4-C3E7-DC3E0D24B28E}"/>
              </a:ext>
            </a:extLst>
          </p:cNvPr>
          <p:cNvSpPr>
            <a:spLocks noGrp="1"/>
          </p:cNvSpPr>
          <p:nvPr>
            <p:ph type="title"/>
          </p:nvPr>
        </p:nvSpPr>
        <p:spPr/>
        <p:txBody>
          <a:bodyPr/>
          <a:lstStyle/>
          <a:p>
            <a:r>
              <a:rPr lang="en-US" dirty="0"/>
              <a:t>Energy storage capacity (power and energy) analysis</a:t>
            </a:r>
          </a:p>
        </p:txBody>
      </p:sp>
      <p:sp>
        <p:nvSpPr>
          <p:cNvPr id="3" name="Content Placeholder 2">
            <a:extLst>
              <a:ext uri="{FF2B5EF4-FFF2-40B4-BE49-F238E27FC236}">
                <a16:creationId xmlns:a16="http://schemas.microsoft.com/office/drawing/2014/main" id="{5DBD62E9-A273-C3BA-AD7B-4C0E1EC43893}"/>
              </a:ext>
            </a:extLst>
          </p:cNvPr>
          <p:cNvSpPr>
            <a:spLocks noGrp="1"/>
          </p:cNvSpPr>
          <p:nvPr>
            <p:ph idx="1"/>
          </p:nvPr>
        </p:nvSpPr>
        <p:spPr>
          <a:xfrm>
            <a:off x="838200" y="1825625"/>
            <a:ext cx="3462495" cy="4351338"/>
          </a:xfrm>
        </p:spPr>
        <p:txBody>
          <a:bodyPr/>
          <a:lstStyle/>
          <a:p>
            <a:r>
              <a:rPr lang="en-US" dirty="0"/>
              <a:t>Five energy storage functions (ESM)</a:t>
            </a:r>
          </a:p>
          <a:p>
            <a:r>
              <a:rPr lang="en-US" dirty="0"/>
              <a:t>Multiple analyses to support the energy storage functions</a:t>
            </a:r>
          </a:p>
        </p:txBody>
      </p:sp>
      <p:sp>
        <p:nvSpPr>
          <p:cNvPr id="4" name="Date Placeholder 3">
            <a:extLst>
              <a:ext uri="{FF2B5EF4-FFF2-40B4-BE49-F238E27FC236}">
                <a16:creationId xmlns:a16="http://schemas.microsoft.com/office/drawing/2014/main" id="{432D7E08-1244-0D82-BC3D-1E3AEA726BD0}"/>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87991EC3-2287-2BC2-45D0-CE4B64D8B7CA}"/>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6D244E36-7526-A78A-58D6-AD9DE17921A4}"/>
              </a:ext>
            </a:extLst>
          </p:cNvPr>
          <p:cNvSpPr>
            <a:spLocks noGrp="1"/>
          </p:cNvSpPr>
          <p:nvPr>
            <p:ph type="sldNum" sz="quarter" idx="12"/>
          </p:nvPr>
        </p:nvSpPr>
        <p:spPr/>
        <p:txBody>
          <a:bodyPr/>
          <a:lstStyle/>
          <a:p>
            <a:fld id="{13E3B7D2-2C23-477A-B7E5-64419E75BE45}" type="slidenum">
              <a:rPr lang="en-US" smtClean="0"/>
              <a:t>12</a:t>
            </a:fld>
            <a:endParaRPr lang="en-US" dirty="0"/>
          </a:p>
        </p:txBody>
      </p:sp>
      <p:pic>
        <p:nvPicPr>
          <p:cNvPr id="8" name="Picture 7">
            <a:extLst>
              <a:ext uri="{FF2B5EF4-FFF2-40B4-BE49-F238E27FC236}">
                <a16:creationId xmlns:a16="http://schemas.microsoft.com/office/drawing/2014/main" id="{A8042C19-A55D-FF8E-E637-6E1460BD663B}"/>
              </a:ext>
            </a:extLst>
          </p:cNvPr>
          <p:cNvPicPr>
            <a:picLocks noChangeAspect="1"/>
          </p:cNvPicPr>
          <p:nvPr/>
        </p:nvPicPr>
        <p:blipFill>
          <a:blip r:embed="rId2"/>
          <a:stretch>
            <a:fillRect/>
          </a:stretch>
        </p:blipFill>
        <p:spPr>
          <a:xfrm>
            <a:off x="186920" y="4390471"/>
            <a:ext cx="5224137" cy="1786492"/>
          </a:xfrm>
          <a:prstGeom prst="rect">
            <a:avLst/>
          </a:prstGeom>
        </p:spPr>
      </p:pic>
      <p:pic>
        <p:nvPicPr>
          <p:cNvPr id="10" name="Picture 9">
            <a:extLst>
              <a:ext uri="{FF2B5EF4-FFF2-40B4-BE49-F238E27FC236}">
                <a16:creationId xmlns:a16="http://schemas.microsoft.com/office/drawing/2014/main" id="{233AC986-F4D0-D2B2-1172-75708F18309A}"/>
              </a:ext>
            </a:extLst>
          </p:cNvPr>
          <p:cNvPicPr>
            <a:picLocks noChangeAspect="1"/>
          </p:cNvPicPr>
          <p:nvPr/>
        </p:nvPicPr>
        <p:blipFill>
          <a:blip r:embed="rId3"/>
          <a:stretch>
            <a:fillRect/>
          </a:stretch>
        </p:blipFill>
        <p:spPr>
          <a:xfrm>
            <a:off x="5411057" y="1104883"/>
            <a:ext cx="6203925" cy="5072080"/>
          </a:xfrm>
          <a:prstGeom prst="rect">
            <a:avLst/>
          </a:prstGeom>
        </p:spPr>
      </p:pic>
    </p:spTree>
    <p:extLst>
      <p:ext uri="{BB962C8B-B14F-4D97-AF65-F5344CB8AC3E}">
        <p14:creationId xmlns:p14="http://schemas.microsoft.com/office/powerpoint/2010/main" val="397565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0132F-1A8D-29E7-D854-3C1D32FE6C3A}"/>
              </a:ext>
            </a:extLst>
          </p:cNvPr>
          <p:cNvSpPr>
            <a:spLocks noGrp="1"/>
          </p:cNvSpPr>
          <p:nvPr>
            <p:ph type="title"/>
          </p:nvPr>
        </p:nvSpPr>
        <p:spPr/>
        <p:txBody>
          <a:bodyPr/>
          <a:lstStyle/>
          <a:p>
            <a:r>
              <a:rPr lang="en-US" dirty="0"/>
              <a:t>In-rush current analysis</a:t>
            </a:r>
          </a:p>
        </p:txBody>
      </p:sp>
      <p:sp>
        <p:nvSpPr>
          <p:cNvPr id="3" name="Content Placeholder 2">
            <a:extLst>
              <a:ext uri="{FF2B5EF4-FFF2-40B4-BE49-F238E27FC236}">
                <a16:creationId xmlns:a16="http://schemas.microsoft.com/office/drawing/2014/main" id="{8B320F18-5558-21D4-90CC-C661E3BF4EB3}"/>
              </a:ext>
            </a:extLst>
          </p:cNvPr>
          <p:cNvSpPr>
            <a:spLocks noGrp="1"/>
          </p:cNvSpPr>
          <p:nvPr>
            <p:ph idx="1"/>
          </p:nvPr>
        </p:nvSpPr>
        <p:spPr>
          <a:xfrm>
            <a:off x="838200" y="1825625"/>
            <a:ext cx="5778357" cy="4351338"/>
          </a:xfrm>
        </p:spPr>
        <p:txBody>
          <a:bodyPr>
            <a:normAutofit fontScale="62500" lnSpcReduction="20000"/>
          </a:bodyPr>
          <a:lstStyle/>
          <a:p>
            <a:r>
              <a:rPr lang="en-US" dirty="0"/>
              <a:t>In-rush current analysis compares the in-rush current requirements of loads with the capability of the generator sets or other sources to provide the in-rush current while maintaining interface standards</a:t>
            </a:r>
          </a:p>
          <a:p>
            <a:pPr lvl="1"/>
            <a:r>
              <a:rPr lang="en-US" dirty="0"/>
              <a:t>Equipment in-rush current requirements detailed in load list</a:t>
            </a:r>
          </a:p>
          <a:p>
            <a:r>
              <a:rPr lang="en-US" dirty="0"/>
              <a:t>Equipment with large in-rush current</a:t>
            </a:r>
          </a:p>
          <a:p>
            <a:pPr lvl="1"/>
            <a:r>
              <a:rPr lang="en-US" dirty="0"/>
              <a:t>Large transformers</a:t>
            </a:r>
          </a:p>
          <a:p>
            <a:pPr lvl="1"/>
            <a:r>
              <a:rPr lang="en-US" dirty="0"/>
              <a:t>Induction motors</a:t>
            </a:r>
          </a:p>
          <a:p>
            <a:pPr lvl="1"/>
            <a:r>
              <a:rPr lang="en-US" dirty="0"/>
              <a:t>Solenoid valves</a:t>
            </a:r>
          </a:p>
          <a:p>
            <a:pPr lvl="1"/>
            <a:r>
              <a:rPr lang="en-US" dirty="0"/>
              <a:t>Equipment with large input filter capacitors</a:t>
            </a:r>
          </a:p>
          <a:p>
            <a:r>
              <a:rPr lang="en-US" dirty="0"/>
              <a:t>Study cases</a:t>
            </a:r>
          </a:p>
          <a:p>
            <a:pPr lvl="1"/>
            <a:r>
              <a:rPr lang="en-US" dirty="0"/>
              <a:t>Many loads with large inrush come online at the same time</a:t>
            </a:r>
          </a:p>
          <a:p>
            <a:pPr lvl="2"/>
            <a:r>
              <a:rPr lang="en-US" dirty="0"/>
              <a:t>Dark ship recovery</a:t>
            </a:r>
          </a:p>
          <a:p>
            <a:pPr lvl="2"/>
            <a:r>
              <a:rPr lang="en-US" dirty="0"/>
              <a:t>Dead ship recovery</a:t>
            </a:r>
          </a:p>
          <a:p>
            <a:pPr lvl="1"/>
            <a:r>
              <a:rPr lang="en-US" dirty="0"/>
              <a:t>A load with large inrush current during shift in operating mode</a:t>
            </a:r>
          </a:p>
        </p:txBody>
      </p:sp>
      <p:sp>
        <p:nvSpPr>
          <p:cNvPr id="4" name="Date Placeholder 3">
            <a:extLst>
              <a:ext uri="{FF2B5EF4-FFF2-40B4-BE49-F238E27FC236}">
                <a16:creationId xmlns:a16="http://schemas.microsoft.com/office/drawing/2014/main" id="{BB19207E-6ACF-D5A0-4648-1C9437B0BCF8}"/>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9A7A8C05-0178-0C28-7010-318D57F7567E}"/>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CD4F97BE-2DD7-E771-FA9C-9844487E3101}"/>
              </a:ext>
            </a:extLst>
          </p:cNvPr>
          <p:cNvSpPr>
            <a:spLocks noGrp="1"/>
          </p:cNvSpPr>
          <p:nvPr>
            <p:ph type="sldNum" sz="quarter" idx="12"/>
          </p:nvPr>
        </p:nvSpPr>
        <p:spPr/>
        <p:txBody>
          <a:bodyPr/>
          <a:lstStyle/>
          <a:p>
            <a:fld id="{13E3B7D2-2C23-477A-B7E5-64419E75BE45}" type="slidenum">
              <a:rPr lang="en-US" smtClean="0"/>
              <a:t>13</a:t>
            </a:fld>
            <a:endParaRPr lang="en-US" dirty="0"/>
          </a:p>
        </p:txBody>
      </p:sp>
      <p:pic>
        <p:nvPicPr>
          <p:cNvPr id="8" name="Picture 7">
            <a:extLst>
              <a:ext uri="{FF2B5EF4-FFF2-40B4-BE49-F238E27FC236}">
                <a16:creationId xmlns:a16="http://schemas.microsoft.com/office/drawing/2014/main" id="{BA40F577-C4B3-5580-176D-45425CE912FE}"/>
              </a:ext>
            </a:extLst>
          </p:cNvPr>
          <p:cNvPicPr>
            <a:picLocks noChangeAspect="1"/>
          </p:cNvPicPr>
          <p:nvPr/>
        </p:nvPicPr>
        <p:blipFill>
          <a:blip r:embed="rId2"/>
          <a:stretch>
            <a:fillRect/>
          </a:stretch>
        </p:blipFill>
        <p:spPr>
          <a:xfrm>
            <a:off x="6616557" y="2979504"/>
            <a:ext cx="5581555" cy="1661177"/>
          </a:xfrm>
          <a:prstGeom prst="rect">
            <a:avLst/>
          </a:prstGeom>
        </p:spPr>
      </p:pic>
      <p:sp>
        <p:nvSpPr>
          <p:cNvPr id="9" name="TextBox 8">
            <a:extLst>
              <a:ext uri="{FF2B5EF4-FFF2-40B4-BE49-F238E27FC236}">
                <a16:creationId xmlns:a16="http://schemas.microsoft.com/office/drawing/2014/main" id="{8053EA8E-1CE6-16AF-7C66-9A04484DF9A7}"/>
              </a:ext>
            </a:extLst>
          </p:cNvPr>
          <p:cNvSpPr txBox="1"/>
          <p:nvPr/>
        </p:nvSpPr>
        <p:spPr>
          <a:xfrm>
            <a:off x="7402680" y="2475235"/>
            <a:ext cx="4245201" cy="369332"/>
          </a:xfrm>
          <a:prstGeom prst="rect">
            <a:avLst/>
          </a:prstGeom>
          <a:noFill/>
        </p:spPr>
        <p:txBody>
          <a:bodyPr wrap="none" rtlCol="0">
            <a:spAutoFit/>
          </a:bodyPr>
          <a:lstStyle/>
          <a:p>
            <a:r>
              <a:rPr lang="en-US" dirty="0"/>
              <a:t>In-rush current remediation technologies</a:t>
            </a:r>
          </a:p>
        </p:txBody>
      </p:sp>
    </p:spTree>
    <p:extLst>
      <p:ext uri="{BB962C8B-B14F-4D97-AF65-F5344CB8AC3E}">
        <p14:creationId xmlns:p14="http://schemas.microsoft.com/office/powerpoint/2010/main" val="428796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1E09-37C1-9C64-ACDF-D08CDD193699}"/>
              </a:ext>
            </a:extLst>
          </p:cNvPr>
          <p:cNvSpPr>
            <a:spLocks noGrp="1"/>
          </p:cNvSpPr>
          <p:nvPr>
            <p:ph type="title"/>
          </p:nvPr>
        </p:nvSpPr>
        <p:spPr/>
        <p:txBody>
          <a:bodyPr/>
          <a:lstStyle/>
          <a:p>
            <a:r>
              <a:rPr lang="en-US" dirty="0"/>
              <a:t>Pulsed load analysis</a:t>
            </a:r>
          </a:p>
        </p:txBody>
      </p:sp>
      <p:sp>
        <p:nvSpPr>
          <p:cNvPr id="3" name="Content Placeholder 2">
            <a:extLst>
              <a:ext uri="{FF2B5EF4-FFF2-40B4-BE49-F238E27FC236}">
                <a16:creationId xmlns:a16="http://schemas.microsoft.com/office/drawing/2014/main" id="{1EC99FC9-7FCA-291C-7A29-38EBE0A1D5F3}"/>
              </a:ext>
            </a:extLst>
          </p:cNvPr>
          <p:cNvSpPr>
            <a:spLocks noGrp="1"/>
          </p:cNvSpPr>
          <p:nvPr>
            <p:ph idx="1"/>
          </p:nvPr>
        </p:nvSpPr>
        <p:spPr>
          <a:xfrm>
            <a:off x="653265" y="1690688"/>
            <a:ext cx="7401674" cy="4351338"/>
          </a:xfrm>
        </p:spPr>
        <p:txBody>
          <a:bodyPr>
            <a:normAutofit fontScale="77500" lnSpcReduction="20000"/>
          </a:bodyPr>
          <a:lstStyle/>
          <a:p>
            <a:r>
              <a:rPr lang="en-US" dirty="0"/>
              <a:t>Examines ability of power system to support pulsed loads without impacting power quality to other loads</a:t>
            </a:r>
          </a:p>
          <a:p>
            <a:r>
              <a:rPr lang="en-US" dirty="0"/>
              <a:t>EPS CONOPS describes the intended ways for the power system to be operated to support pulsed loads</a:t>
            </a:r>
          </a:p>
          <a:p>
            <a:pPr lvl="1"/>
            <a:r>
              <a:rPr lang="en-US" dirty="0"/>
              <a:t>Subject pulse directly to the generator sets</a:t>
            </a:r>
          </a:p>
          <a:p>
            <a:pPr lvl="1"/>
            <a:r>
              <a:rPr lang="en-US" dirty="0"/>
              <a:t>Use energy storage to reduce impact on generator sets</a:t>
            </a:r>
          </a:p>
          <a:p>
            <a:pPr lvl="1"/>
            <a:r>
              <a:rPr lang="en-US" dirty="0"/>
              <a:t>Redirect power (when available) from other loads (such as propulsion)</a:t>
            </a:r>
          </a:p>
          <a:p>
            <a:r>
              <a:rPr lang="en-US" dirty="0"/>
              <a:t>EPLA provides an understanding of the other loads expected to be online and functional</a:t>
            </a:r>
          </a:p>
          <a:p>
            <a:r>
              <a:rPr lang="en-US" dirty="0"/>
              <a:t>Analysis should confirm</a:t>
            </a:r>
          </a:p>
          <a:p>
            <a:pPr lvl="1"/>
            <a:r>
              <a:rPr lang="en-US" dirty="0"/>
              <a:t>Power quality is maintained throughout the power system</a:t>
            </a:r>
          </a:p>
          <a:p>
            <a:pPr lvl="1"/>
            <a:r>
              <a:rPr lang="en-US" dirty="0"/>
              <a:t>Generator sets and other power system equipment are operated within their specification</a:t>
            </a:r>
          </a:p>
          <a:p>
            <a:pPr lvl="1"/>
            <a:r>
              <a:rPr lang="en-US" dirty="0"/>
              <a:t>The fault protection system has the capability of discriminating between the pulse and a fault</a:t>
            </a:r>
          </a:p>
        </p:txBody>
      </p:sp>
      <p:sp>
        <p:nvSpPr>
          <p:cNvPr id="4" name="Date Placeholder 3">
            <a:extLst>
              <a:ext uri="{FF2B5EF4-FFF2-40B4-BE49-F238E27FC236}">
                <a16:creationId xmlns:a16="http://schemas.microsoft.com/office/drawing/2014/main" id="{6B98663E-83C8-C221-5D27-B0B6A86A918F}"/>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13E429B5-AF14-4DE5-2D72-89D8E5B02D0E}"/>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A908F069-132C-FB37-5502-C2F54680E356}"/>
              </a:ext>
            </a:extLst>
          </p:cNvPr>
          <p:cNvSpPr>
            <a:spLocks noGrp="1"/>
          </p:cNvSpPr>
          <p:nvPr>
            <p:ph type="sldNum" sz="quarter" idx="12"/>
          </p:nvPr>
        </p:nvSpPr>
        <p:spPr/>
        <p:txBody>
          <a:bodyPr/>
          <a:lstStyle/>
          <a:p>
            <a:fld id="{13E3B7D2-2C23-477A-B7E5-64419E75BE45}" type="slidenum">
              <a:rPr lang="en-US" smtClean="0"/>
              <a:t>14</a:t>
            </a:fld>
            <a:endParaRPr lang="en-US" dirty="0"/>
          </a:p>
        </p:txBody>
      </p:sp>
      <p:pic>
        <p:nvPicPr>
          <p:cNvPr id="1026" name="Picture 2">
            <a:extLst>
              <a:ext uri="{FF2B5EF4-FFF2-40B4-BE49-F238E27FC236}">
                <a16:creationId xmlns:a16="http://schemas.microsoft.com/office/drawing/2014/main" id="{42B1C29D-C8EC-F2C7-E49A-8C72C9679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690688"/>
            <a:ext cx="3863082" cy="28973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7DCEEB-24C1-3186-975F-D7F218CB5D47}"/>
              </a:ext>
            </a:extLst>
          </p:cNvPr>
          <p:cNvSpPr txBox="1"/>
          <p:nvPr/>
        </p:nvSpPr>
        <p:spPr>
          <a:xfrm>
            <a:off x="10645914" y="4588000"/>
            <a:ext cx="1415772" cy="400110"/>
          </a:xfrm>
          <a:prstGeom prst="rect">
            <a:avLst/>
          </a:prstGeom>
          <a:noFill/>
        </p:spPr>
        <p:txBody>
          <a:bodyPr wrap="none" rtlCol="0">
            <a:spAutoFit/>
          </a:bodyPr>
          <a:lstStyle/>
          <a:p>
            <a:r>
              <a:rPr lang="en-US" sz="1000" dirty="0"/>
              <a:t>U.S. Navy Railgun Test</a:t>
            </a:r>
          </a:p>
          <a:p>
            <a:r>
              <a:rPr lang="en-US" sz="1000" dirty="0"/>
              <a:t>(US Navy Photo)</a:t>
            </a:r>
          </a:p>
        </p:txBody>
      </p:sp>
    </p:spTree>
    <p:extLst>
      <p:ext uri="{BB962C8B-B14F-4D97-AF65-F5344CB8AC3E}">
        <p14:creationId xmlns:p14="http://schemas.microsoft.com/office/powerpoint/2010/main" val="25828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51D16-66F4-0139-43D5-38F5E6E0758B}"/>
              </a:ext>
            </a:extLst>
          </p:cNvPr>
          <p:cNvSpPr>
            <a:spLocks noGrp="1"/>
          </p:cNvSpPr>
          <p:nvPr>
            <p:ph type="title"/>
          </p:nvPr>
        </p:nvSpPr>
        <p:spPr/>
        <p:txBody>
          <a:bodyPr/>
          <a:lstStyle/>
          <a:p>
            <a:r>
              <a:rPr lang="en-US" dirty="0"/>
              <a:t>Quality of service analysis</a:t>
            </a:r>
          </a:p>
        </p:txBody>
      </p:sp>
      <p:sp>
        <p:nvSpPr>
          <p:cNvPr id="3" name="Content Placeholder 2">
            <a:extLst>
              <a:ext uri="{FF2B5EF4-FFF2-40B4-BE49-F238E27FC236}">
                <a16:creationId xmlns:a16="http://schemas.microsoft.com/office/drawing/2014/main" id="{31B19567-5D1B-C37C-0410-4A94C3249A31}"/>
              </a:ext>
            </a:extLst>
          </p:cNvPr>
          <p:cNvSpPr>
            <a:spLocks noGrp="1"/>
          </p:cNvSpPr>
          <p:nvPr>
            <p:ph idx="1"/>
          </p:nvPr>
        </p:nvSpPr>
        <p:spPr>
          <a:xfrm>
            <a:off x="838200" y="1520575"/>
            <a:ext cx="6035211" cy="4656388"/>
          </a:xfrm>
        </p:spPr>
        <p:txBody>
          <a:bodyPr>
            <a:normAutofit fontScale="92500" lnSpcReduction="20000"/>
          </a:bodyPr>
          <a:lstStyle/>
          <a:p>
            <a:r>
              <a:rPr lang="en-US" dirty="0"/>
              <a:t>Computes t1 and t2</a:t>
            </a:r>
          </a:p>
          <a:p>
            <a:pPr lvl="1"/>
            <a:r>
              <a:rPr lang="en-US" dirty="0"/>
              <a:t>Reconfiguration time (t1)</a:t>
            </a:r>
          </a:p>
          <a:p>
            <a:pPr lvl="1"/>
            <a:r>
              <a:rPr lang="en-US" dirty="0"/>
              <a:t>Generator start time (t2)</a:t>
            </a:r>
          </a:p>
          <a:p>
            <a:r>
              <a:rPr lang="en-US" dirty="0"/>
              <a:t>Assigns QOS category to all loads</a:t>
            </a:r>
          </a:p>
          <a:p>
            <a:pPr lvl="1"/>
            <a:r>
              <a:rPr lang="en-US" dirty="0"/>
              <a:t>Uninterruptible</a:t>
            </a:r>
          </a:p>
          <a:p>
            <a:pPr lvl="1"/>
            <a:r>
              <a:rPr lang="en-US" dirty="0"/>
              <a:t>Short term interrupt</a:t>
            </a:r>
          </a:p>
          <a:p>
            <a:pPr lvl="1"/>
            <a:r>
              <a:rPr lang="en-US" dirty="0"/>
              <a:t>Long term interrupt</a:t>
            </a:r>
          </a:p>
          <a:p>
            <a:r>
              <a:rPr lang="en-US" dirty="0"/>
              <a:t>Evaluates if Mean Time Between Service Interruption (MTBSI) requirements met</a:t>
            </a:r>
          </a:p>
          <a:p>
            <a:pPr lvl="1"/>
            <a:r>
              <a:rPr lang="en-US" dirty="0"/>
              <a:t>Requires estimating reliability properties of power system equipment</a:t>
            </a:r>
          </a:p>
          <a:p>
            <a:pPr lvl="1"/>
            <a:r>
              <a:rPr lang="en-US" dirty="0"/>
              <a:t>Redundancy (or lack thereof) can identify critical components to concentrate data collection efforts on</a:t>
            </a:r>
          </a:p>
        </p:txBody>
      </p:sp>
      <p:sp>
        <p:nvSpPr>
          <p:cNvPr id="4" name="Date Placeholder 3">
            <a:extLst>
              <a:ext uri="{FF2B5EF4-FFF2-40B4-BE49-F238E27FC236}">
                <a16:creationId xmlns:a16="http://schemas.microsoft.com/office/drawing/2014/main" id="{4E5B0742-DED6-1ADC-6967-A7CBECC4D435}"/>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1ED24DB7-2B07-C0DE-DDDA-96DB51E789A0}"/>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41DC0F80-E901-91F6-AD4A-AE6674E1C3A7}"/>
              </a:ext>
            </a:extLst>
          </p:cNvPr>
          <p:cNvSpPr>
            <a:spLocks noGrp="1"/>
          </p:cNvSpPr>
          <p:nvPr>
            <p:ph type="sldNum" sz="quarter" idx="12"/>
          </p:nvPr>
        </p:nvSpPr>
        <p:spPr/>
        <p:txBody>
          <a:bodyPr/>
          <a:lstStyle/>
          <a:p>
            <a:fld id="{13E3B7D2-2C23-477A-B7E5-64419E75BE45}" type="slidenum">
              <a:rPr lang="en-US" smtClean="0"/>
              <a:t>15</a:t>
            </a:fld>
            <a:endParaRPr lang="en-US" dirty="0"/>
          </a:p>
        </p:txBody>
      </p:sp>
    </p:spTree>
    <p:extLst>
      <p:ext uri="{BB962C8B-B14F-4D97-AF65-F5344CB8AC3E}">
        <p14:creationId xmlns:p14="http://schemas.microsoft.com/office/powerpoint/2010/main" val="176582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C89F9-E3FA-C241-CD2D-9F68223B8353}"/>
              </a:ext>
            </a:extLst>
          </p:cNvPr>
          <p:cNvSpPr>
            <a:spLocks noGrp="1"/>
          </p:cNvSpPr>
          <p:nvPr>
            <p:ph type="title"/>
          </p:nvPr>
        </p:nvSpPr>
        <p:spPr/>
        <p:txBody>
          <a:bodyPr/>
          <a:lstStyle/>
          <a:p>
            <a:r>
              <a:rPr lang="en-US" dirty="0"/>
              <a:t>Endurance fuel calculations</a:t>
            </a:r>
          </a:p>
        </p:txBody>
      </p:sp>
      <p:sp>
        <p:nvSpPr>
          <p:cNvPr id="3" name="Content Placeholder 2">
            <a:extLst>
              <a:ext uri="{FF2B5EF4-FFF2-40B4-BE49-F238E27FC236}">
                <a16:creationId xmlns:a16="http://schemas.microsoft.com/office/drawing/2014/main" id="{20947D0A-2323-0589-74CC-1F6F79B51BDC}"/>
              </a:ext>
            </a:extLst>
          </p:cNvPr>
          <p:cNvSpPr>
            <a:spLocks noGrp="1"/>
          </p:cNvSpPr>
          <p:nvPr>
            <p:ph idx="1"/>
          </p:nvPr>
        </p:nvSpPr>
        <p:spPr>
          <a:xfrm>
            <a:off x="838200" y="1825625"/>
            <a:ext cx="7315200" cy="4351338"/>
          </a:xfrm>
        </p:spPr>
        <p:txBody>
          <a:bodyPr>
            <a:normAutofit fontScale="77500" lnSpcReduction="20000"/>
          </a:bodyPr>
          <a:lstStyle/>
          <a:p>
            <a:r>
              <a:rPr lang="en-US" dirty="0"/>
              <a:t>Primary purpose is to determine the size of the fuel tanks</a:t>
            </a:r>
          </a:p>
          <a:p>
            <a:r>
              <a:rPr lang="en-US" dirty="0"/>
              <a:t>Endurance specified as one or more endurance set of metrics</a:t>
            </a:r>
          </a:p>
          <a:p>
            <a:pPr lvl="1"/>
            <a:r>
              <a:rPr lang="en-US" dirty="0"/>
              <a:t>Economical Transit</a:t>
            </a:r>
          </a:p>
          <a:p>
            <a:pPr lvl="2"/>
            <a:r>
              <a:rPr lang="en-US" dirty="0"/>
              <a:t>Economical transit distance and Endurance Speed</a:t>
            </a:r>
          </a:p>
          <a:p>
            <a:pPr lvl="1"/>
            <a:r>
              <a:rPr lang="en-US" dirty="0"/>
              <a:t>Surge to Theater</a:t>
            </a:r>
          </a:p>
          <a:p>
            <a:pPr lvl="2"/>
            <a:r>
              <a:rPr lang="en-US" dirty="0"/>
              <a:t>Surge to theater distance and Sustained Speed</a:t>
            </a:r>
          </a:p>
          <a:p>
            <a:pPr lvl="1"/>
            <a:r>
              <a:rPr lang="en-US" dirty="0"/>
              <a:t>Operational Presence</a:t>
            </a:r>
          </a:p>
          <a:p>
            <a:pPr lvl="2"/>
            <a:r>
              <a:rPr lang="en-US" dirty="0"/>
              <a:t>Operational mission</a:t>
            </a:r>
          </a:p>
          <a:p>
            <a:pPr lvl="2"/>
            <a:r>
              <a:rPr lang="en-US" dirty="0"/>
              <a:t>Speed – Time Profile</a:t>
            </a:r>
          </a:p>
          <a:p>
            <a:pPr lvl="2"/>
            <a:r>
              <a:rPr lang="en-US" dirty="0"/>
              <a:t>Operational Presence Time</a:t>
            </a:r>
          </a:p>
          <a:p>
            <a:r>
              <a:rPr lang="en-US" dirty="0"/>
              <a:t>Requires calculation of 24-hour average load for the applicable endurance set of metrics</a:t>
            </a:r>
          </a:p>
          <a:p>
            <a:pPr lvl="1"/>
            <a:r>
              <a:rPr lang="en-US" dirty="0"/>
              <a:t>Typically uses load factor analysis</a:t>
            </a:r>
          </a:p>
          <a:p>
            <a:pPr lvl="1"/>
            <a:r>
              <a:rPr lang="en-US" dirty="0"/>
              <a:t>May use parametric equation in early design stages</a:t>
            </a:r>
          </a:p>
        </p:txBody>
      </p:sp>
      <p:sp>
        <p:nvSpPr>
          <p:cNvPr id="4" name="Date Placeholder 3">
            <a:extLst>
              <a:ext uri="{FF2B5EF4-FFF2-40B4-BE49-F238E27FC236}">
                <a16:creationId xmlns:a16="http://schemas.microsoft.com/office/drawing/2014/main" id="{171CFEC4-A95A-D206-E70F-178A103B3D51}"/>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932B1218-5068-EAF2-ACC7-3B324EC92575}"/>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67483790-8511-4B3C-47FC-7A41F49183BD}"/>
              </a:ext>
            </a:extLst>
          </p:cNvPr>
          <p:cNvSpPr>
            <a:spLocks noGrp="1"/>
          </p:cNvSpPr>
          <p:nvPr>
            <p:ph type="sldNum" sz="quarter" idx="12"/>
          </p:nvPr>
        </p:nvSpPr>
        <p:spPr/>
        <p:txBody>
          <a:bodyPr/>
          <a:lstStyle/>
          <a:p>
            <a:fld id="{13E3B7D2-2C23-477A-B7E5-64419E75BE45}" type="slidenum">
              <a:rPr lang="en-US" smtClean="0"/>
              <a:t>16</a:t>
            </a:fld>
            <a:endParaRPr lang="en-US" dirty="0"/>
          </a:p>
        </p:txBody>
      </p:sp>
      <p:pic>
        <p:nvPicPr>
          <p:cNvPr id="8" name="Picture 7">
            <a:extLst>
              <a:ext uri="{FF2B5EF4-FFF2-40B4-BE49-F238E27FC236}">
                <a16:creationId xmlns:a16="http://schemas.microsoft.com/office/drawing/2014/main" id="{14C49A77-7916-E7E8-B2AA-12E8DD911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668" y="2227350"/>
            <a:ext cx="3762593" cy="2687934"/>
          </a:xfrm>
          <a:prstGeom prst="rect">
            <a:avLst/>
          </a:prstGeom>
        </p:spPr>
      </p:pic>
      <p:sp>
        <p:nvSpPr>
          <p:cNvPr id="9" name="TextBox 8">
            <a:extLst>
              <a:ext uri="{FF2B5EF4-FFF2-40B4-BE49-F238E27FC236}">
                <a16:creationId xmlns:a16="http://schemas.microsoft.com/office/drawing/2014/main" id="{AFFC4B80-F4A1-7FE0-1361-5982553BA668}"/>
              </a:ext>
            </a:extLst>
          </p:cNvPr>
          <p:cNvSpPr txBox="1"/>
          <p:nvPr/>
        </p:nvSpPr>
        <p:spPr>
          <a:xfrm>
            <a:off x="8153400" y="5050221"/>
            <a:ext cx="1693092" cy="553998"/>
          </a:xfrm>
          <a:prstGeom prst="rect">
            <a:avLst/>
          </a:prstGeom>
          <a:noFill/>
        </p:spPr>
        <p:txBody>
          <a:bodyPr wrap="none" rtlCol="0">
            <a:spAutoFit/>
          </a:bodyPr>
          <a:lstStyle/>
          <a:p>
            <a:r>
              <a:rPr lang="en-US" sz="1000" dirty="0"/>
              <a:t>USS Donald Cook (DDG 75)</a:t>
            </a:r>
            <a:br>
              <a:rPr lang="en-US" sz="1000" dirty="0"/>
            </a:br>
            <a:r>
              <a:rPr lang="en-US" sz="1000" dirty="0"/>
              <a:t>USNS Laramie (T-AO 203)</a:t>
            </a:r>
          </a:p>
          <a:p>
            <a:r>
              <a:rPr lang="en-US" sz="1000" dirty="0"/>
              <a:t>(US Navy Photo)</a:t>
            </a:r>
          </a:p>
        </p:txBody>
      </p:sp>
    </p:spTree>
    <p:extLst>
      <p:ext uri="{BB962C8B-B14F-4D97-AF65-F5344CB8AC3E}">
        <p14:creationId xmlns:p14="http://schemas.microsoft.com/office/powerpoint/2010/main" val="60161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377E-3CC5-4C32-9AB0-28C557DB7960}"/>
              </a:ext>
            </a:extLst>
          </p:cNvPr>
          <p:cNvSpPr>
            <a:spLocks noGrp="1"/>
          </p:cNvSpPr>
          <p:nvPr>
            <p:ph type="title"/>
          </p:nvPr>
        </p:nvSpPr>
        <p:spPr/>
        <p:txBody>
          <a:bodyPr/>
          <a:lstStyle/>
          <a:p>
            <a:r>
              <a:rPr lang="en-US" dirty="0"/>
              <a:t>Annual energy usage and annual energy cost calculations</a:t>
            </a:r>
          </a:p>
        </p:txBody>
      </p:sp>
      <p:sp>
        <p:nvSpPr>
          <p:cNvPr id="3" name="Content Placeholder 2">
            <a:extLst>
              <a:ext uri="{FF2B5EF4-FFF2-40B4-BE49-F238E27FC236}">
                <a16:creationId xmlns:a16="http://schemas.microsoft.com/office/drawing/2014/main" id="{020FB1F6-E5F6-29FD-D68F-6CC5516A21D9}"/>
              </a:ext>
            </a:extLst>
          </p:cNvPr>
          <p:cNvSpPr>
            <a:spLocks noGrp="1"/>
          </p:cNvSpPr>
          <p:nvPr>
            <p:ph idx="1"/>
          </p:nvPr>
        </p:nvSpPr>
        <p:spPr>
          <a:xfrm>
            <a:off x="838200" y="1825625"/>
            <a:ext cx="7079901" cy="4351338"/>
          </a:xfrm>
        </p:spPr>
        <p:txBody>
          <a:bodyPr>
            <a:normAutofit fontScale="92500" lnSpcReduction="10000"/>
          </a:bodyPr>
          <a:lstStyle/>
          <a:p>
            <a:r>
              <a:rPr lang="en-US" dirty="0"/>
              <a:t>EPLA provides estimates for 24-hour averages for the different operational conditions.</a:t>
            </a:r>
          </a:p>
          <a:p>
            <a:pPr lvl="1"/>
            <a:r>
              <a:rPr lang="en-US" dirty="0"/>
              <a:t>When coupled with propulsion power requirements, used to estimate annual fuel consumption.</a:t>
            </a:r>
          </a:p>
          <a:p>
            <a:r>
              <a:rPr lang="en-US" dirty="0"/>
              <a:t>Annual fuel consumption used for</a:t>
            </a:r>
          </a:p>
          <a:p>
            <a:pPr lvl="1"/>
            <a:r>
              <a:rPr lang="en-US" dirty="0"/>
              <a:t>Determining whether ship meets energy efficiency requirements</a:t>
            </a:r>
          </a:p>
          <a:p>
            <a:pPr lvl="1"/>
            <a:r>
              <a:rPr lang="en-US" dirty="0"/>
              <a:t>Provide a basis for estimating the cost of fuel over the ship’s service life</a:t>
            </a:r>
          </a:p>
          <a:p>
            <a:pPr lvl="1"/>
            <a:r>
              <a:rPr lang="en-US" dirty="0"/>
              <a:t>Evaluate whether the shore-side and replenishment fleet refueling capacity is sufficient (naval ships)</a:t>
            </a:r>
          </a:p>
        </p:txBody>
      </p:sp>
      <p:sp>
        <p:nvSpPr>
          <p:cNvPr id="4" name="Date Placeholder 3">
            <a:extLst>
              <a:ext uri="{FF2B5EF4-FFF2-40B4-BE49-F238E27FC236}">
                <a16:creationId xmlns:a16="http://schemas.microsoft.com/office/drawing/2014/main" id="{9CC13BAA-90E2-F753-8658-27DB4F37A0DF}"/>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63ED7DDE-FC77-F37A-D491-F9D9572EC2C2}"/>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3DBDE747-0CF4-E58D-34AB-BF77F372B1A5}"/>
              </a:ext>
            </a:extLst>
          </p:cNvPr>
          <p:cNvSpPr>
            <a:spLocks noGrp="1"/>
          </p:cNvSpPr>
          <p:nvPr>
            <p:ph type="sldNum" sz="quarter" idx="12"/>
          </p:nvPr>
        </p:nvSpPr>
        <p:spPr/>
        <p:txBody>
          <a:bodyPr/>
          <a:lstStyle/>
          <a:p>
            <a:fld id="{13E3B7D2-2C23-477A-B7E5-64419E75BE45}" type="slidenum">
              <a:rPr lang="en-US" smtClean="0"/>
              <a:t>17</a:t>
            </a:fld>
            <a:endParaRPr lang="en-US" dirty="0"/>
          </a:p>
        </p:txBody>
      </p:sp>
      <p:pic>
        <p:nvPicPr>
          <p:cNvPr id="8" name="Picture 7">
            <a:extLst>
              <a:ext uri="{FF2B5EF4-FFF2-40B4-BE49-F238E27FC236}">
                <a16:creationId xmlns:a16="http://schemas.microsoft.com/office/drawing/2014/main" id="{59F3DFEB-3E4F-D0AF-3C26-F2882488A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685" y="1651087"/>
            <a:ext cx="4338975" cy="2214685"/>
          </a:xfrm>
          <a:prstGeom prst="rect">
            <a:avLst/>
          </a:prstGeom>
        </p:spPr>
      </p:pic>
      <p:sp>
        <p:nvSpPr>
          <p:cNvPr id="9" name="TextBox 8">
            <a:extLst>
              <a:ext uri="{FF2B5EF4-FFF2-40B4-BE49-F238E27FC236}">
                <a16:creationId xmlns:a16="http://schemas.microsoft.com/office/drawing/2014/main" id="{7BD6F1D7-EFEE-5A20-CACC-33A00EB9305E}"/>
              </a:ext>
            </a:extLst>
          </p:cNvPr>
          <p:cNvSpPr txBox="1"/>
          <p:nvPr/>
        </p:nvSpPr>
        <p:spPr>
          <a:xfrm>
            <a:off x="10335594" y="3921790"/>
            <a:ext cx="1786066" cy="400110"/>
          </a:xfrm>
          <a:prstGeom prst="rect">
            <a:avLst/>
          </a:prstGeom>
          <a:noFill/>
        </p:spPr>
        <p:txBody>
          <a:bodyPr wrap="none" rtlCol="0">
            <a:spAutoFit/>
          </a:bodyPr>
          <a:lstStyle/>
          <a:p>
            <a:r>
              <a:rPr lang="en-US" sz="1000" dirty="0"/>
              <a:t>USNS Earl Warren (T-AO 207)</a:t>
            </a:r>
          </a:p>
          <a:p>
            <a:r>
              <a:rPr lang="en-US" sz="1000" dirty="0"/>
              <a:t>(US Navy Photo)</a:t>
            </a:r>
          </a:p>
        </p:txBody>
      </p:sp>
    </p:spTree>
    <p:extLst>
      <p:ext uri="{BB962C8B-B14F-4D97-AF65-F5344CB8AC3E}">
        <p14:creationId xmlns:p14="http://schemas.microsoft.com/office/powerpoint/2010/main" val="2146237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807D-1764-4769-78DF-04A52E6B5E22}"/>
              </a:ext>
            </a:extLst>
          </p:cNvPr>
          <p:cNvSpPr>
            <a:spLocks noGrp="1"/>
          </p:cNvSpPr>
          <p:nvPr>
            <p:ph type="title"/>
          </p:nvPr>
        </p:nvSpPr>
        <p:spPr/>
        <p:txBody>
          <a:bodyPr/>
          <a:lstStyle/>
          <a:p>
            <a:r>
              <a:rPr lang="en-US" dirty="0"/>
              <a:t>Proxy Load</a:t>
            </a:r>
          </a:p>
        </p:txBody>
      </p:sp>
      <p:sp>
        <p:nvSpPr>
          <p:cNvPr id="3" name="Content Placeholder 2">
            <a:extLst>
              <a:ext uri="{FF2B5EF4-FFF2-40B4-BE49-F238E27FC236}">
                <a16:creationId xmlns:a16="http://schemas.microsoft.com/office/drawing/2014/main" id="{5DF88281-EFB5-9684-10E6-B61DC6E2AE58}"/>
              </a:ext>
            </a:extLst>
          </p:cNvPr>
          <p:cNvSpPr>
            <a:spLocks noGrp="1"/>
          </p:cNvSpPr>
          <p:nvPr>
            <p:ph idx="1"/>
          </p:nvPr>
        </p:nvSpPr>
        <p:spPr>
          <a:xfrm>
            <a:off x="838200" y="2005012"/>
            <a:ext cx="8637396" cy="4351338"/>
          </a:xfrm>
        </p:spPr>
        <p:txBody>
          <a:bodyPr>
            <a:normAutofit fontScale="62500" lnSpcReduction="20000"/>
          </a:bodyPr>
          <a:lstStyle/>
          <a:p>
            <a:r>
              <a:rPr lang="en-US" dirty="0"/>
              <a:t>A proxy load is used to represent a load or group of loads</a:t>
            </a:r>
          </a:p>
          <a:p>
            <a:r>
              <a:rPr lang="en-US" dirty="0"/>
              <a:t>Uses of proxy load</a:t>
            </a:r>
          </a:p>
          <a:p>
            <a:pPr lvl="1"/>
            <a:r>
              <a:rPr lang="en-US" dirty="0"/>
              <a:t>Specific equipment may not be selected; proxy load provides an estimate of the load characteristics while not necessarily being derived from specific equipment.</a:t>
            </a:r>
          </a:p>
          <a:p>
            <a:pPr lvl="1"/>
            <a:r>
              <a:rPr lang="en-US" dirty="0"/>
              <a:t>Data is not available for selected equipment; the proxy load could have characteristics of similar, but not identical equipment for which the data is available.</a:t>
            </a:r>
          </a:p>
          <a:p>
            <a:pPr lvl="1"/>
            <a:r>
              <a:rPr lang="en-US" dirty="0"/>
              <a:t>Properties of loads or groups of load are parametrically estimated and assigned to the proxy load.</a:t>
            </a:r>
          </a:p>
          <a:p>
            <a:pPr lvl="1"/>
            <a:r>
              <a:rPr lang="en-US" dirty="0"/>
              <a:t>Lumping together multiple smaller loads that have the same connection to the power system. (electrical lighting and electrical heaters for example).</a:t>
            </a:r>
          </a:p>
          <a:p>
            <a:pPr lvl="1"/>
            <a:r>
              <a:rPr lang="en-US" dirty="0"/>
              <a:t>Combining loads that depend on each other, or are exclusive to each other; managing the interdependency with a proxy load may be convenient.</a:t>
            </a:r>
          </a:p>
          <a:p>
            <a:pPr lvl="1"/>
            <a:r>
              <a:rPr lang="en-US" dirty="0"/>
              <a:t>Combining many loads, whether defined or not, that have the same connection to the power system for the purpose of simplifying system models; this technique is useful for load flow analysis, endurance fuel calculations, and annual fuel calculations.</a:t>
            </a:r>
          </a:p>
          <a:p>
            <a:r>
              <a:rPr lang="en-US" dirty="0"/>
              <a:t>Proxy loads should clearly identify the equipment or types of equipment they contain. </a:t>
            </a:r>
          </a:p>
          <a:p>
            <a:pPr lvl="1"/>
            <a:r>
              <a:rPr lang="en-US" dirty="0"/>
              <a:t>If the proxy load includes a group of equipment, members of the group should be identified and the estimated characteristics for those members identified.</a:t>
            </a:r>
          </a:p>
        </p:txBody>
      </p:sp>
      <p:sp>
        <p:nvSpPr>
          <p:cNvPr id="4" name="Date Placeholder 3">
            <a:extLst>
              <a:ext uri="{FF2B5EF4-FFF2-40B4-BE49-F238E27FC236}">
                <a16:creationId xmlns:a16="http://schemas.microsoft.com/office/drawing/2014/main" id="{7DB965DB-1DDE-5A15-8A3C-4B5A63824A5B}"/>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654D5CC9-F6BD-1313-4A73-BC35F9965042}"/>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7957A0DE-5745-A8ED-C959-17C68D452087}"/>
              </a:ext>
            </a:extLst>
          </p:cNvPr>
          <p:cNvSpPr>
            <a:spLocks noGrp="1"/>
          </p:cNvSpPr>
          <p:nvPr>
            <p:ph type="sldNum" sz="quarter" idx="12"/>
          </p:nvPr>
        </p:nvSpPr>
        <p:spPr/>
        <p:txBody>
          <a:bodyPr/>
          <a:lstStyle/>
          <a:p>
            <a:fld id="{13E3B7D2-2C23-477A-B7E5-64419E75BE45}" type="slidenum">
              <a:rPr lang="en-US" smtClean="0"/>
              <a:t>18</a:t>
            </a:fld>
            <a:endParaRPr lang="en-US" dirty="0"/>
          </a:p>
        </p:txBody>
      </p:sp>
      <p:pic>
        <p:nvPicPr>
          <p:cNvPr id="7" name="Picture 6">
            <a:extLst>
              <a:ext uri="{FF2B5EF4-FFF2-40B4-BE49-F238E27FC236}">
                <a16:creationId xmlns:a16="http://schemas.microsoft.com/office/drawing/2014/main" id="{F0C88F61-DF05-5D8F-F779-1C2F1960C105}"/>
              </a:ext>
            </a:extLst>
          </p:cNvPr>
          <p:cNvPicPr>
            <a:picLocks noChangeAspect="1"/>
          </p:cNvPicPr>
          <p:nvPr/>
        </p:nvPicPr>
        <p:blipFill>
          <a:blip r:embed="rId2"/>
          <a:srcRect l="19724" t="4603" r="5136" b="32358"/>
          <a:stretch>
            <a:fillRect/>
          </a:stretch>
        </p:blipFill>
        <p:spPr>
          <a:xfrm>
            <a:off x="8256016" y="136525"/>
            <a:ext cx="3711572" cy="2335370"/>
          </a:xfrm>
          <a:prstGeom prst="rect">
            <a:avLst/>
          </a:prstGeom>
        </p:spPr>
      </p:pic>
      <p:sp>
        <p:nvSpPr>
          <p:cNvPr id="8" name="TextBox 7">
            <a:extLst>
              <a:ext uri="{FF2B5EF4-FFF2-40B4-BE49-F238E27FC236}">
                <a16:creationId xmlns:a16="http://schemas.microsoft.com/office/drawing/2014/main" id="{251CC104-47E6-418E-88B5-670EB321060E}"/>
              </a:ext>
            </a:extLst>
          </p:cNvPr>
          <p:cNvSpPr txBox="1"/>
          <p:nvPr/>
        </p:nvSpPr>
        <p:spPr>
          <a:xfrm>
            <a:off x="10377088" y="2585499"/>
            <a:ext cx="1590500" cy="553998"/>
          </a:xfrm>
          <a:prstGeom prst="rect">
            <a:avLst/>
          </a:prstGeom>
          <a:noFill/>
        </p:spPr>
        <p:txBody>
          <a:bodyPr wrap="none" rtlCol="0">
            <a:spAutoFit/>
          </a:bodyPr>
          <a:lstStyle/>
          <a:p>
            <a:r>
              <a:rPr lang="en-US" sz="1000" dirty="0"/>
              <a:t>Electric Heater</a:t>
            </a:r>
          </a:p>
          <a:p>
            <a:r>
              <a:rPr lang="en-US" sz="1000" dirty="0"/>
              <a:t>USS Wisconsin (BB 64)</a:t>
            </a:r>
          </a:p>
          <a:p>
            <a:r>
              <a:rPr lang="en-US" sz="1000" dirty="0"/>
              <a:t>(Photo by Norbert Doerry)</a:t>
            </a:r>
          </a:p>
        </p:txBody>
      </p:sp>
    </p:spTree>
    <p:extLst>
      <p:ext uri="{BB962C8B-B14F-4D97-AF65-F5344CB8AC3E}">
        <p14:creationId xmlns:p14="http://schemas.microsoft.com/office/powerpoint/2010/main" val="300233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18CD-C2DF-A2F7-006C-1438025247FA}"/>
              </a:ext>
            </a:extLst>
          </p:cNvPr>
          <p:cNvSpPr>
            <a:spLocks noGrp="1"/>
          </p:cNvSpPr>
          <p:nvPr>
            <p:ph type="title"/>
          </p:nvPr>
        </p:nvSpPr>
        <p:spPr/>
        <p:txBody>
          <a:bodyPr/>
          <a:lstStyle/>
          <a:p>
            <a:r>
              <a:rPr lang="en-US" dirty="0"/>
              <a:t>EPLA Evolution</a:t>
            </a:r>
          </a:p>
        </p:txBody>
      </p:sp>
      <p:sp>
        <p:nvSpPr>
          <p:cNvPr id="3" name="Content Placeholder 2">
            <a:extLst>
              <a:ext uri="{FF2B5EF4-FFF2-40B4-BE49-F238E27FC236}">
                <a16:creationId xmlns:a16="http://schemas.microsoft.com/office/drawing/2014/main" id="{60CED30B-1932-1C25-2E3B-164C3829B5D8}"/>
              </a:ext>
            </a:extLst>
          </p:cNvPr>
          <p:cNvSpPr>
            <a:spLocks noGrp="1"/>
          </p:cNvSpPr>
          <p:nvPr>
            <p:ph idx="1"/>
          </p:nvPr>
        </p:nvSpPr>
        <p:spPr/>
        <p:txBody>
          <a:bodyPr>
            <a:normAutofit fontScale="70000" lnSpcReduction="20000"/>
          </a:bodyPr>
          <a:lstStyle/>
          <a:p>
            <a:r>
              <a:rPr lang="en-US" dirty="0"/>
              <a:t>In earliest stages of design, virtually all the loads in the load list are likely to be proxy loads.</a:t>
            </a:r>
          </a:p>
          <a:p>
            <a:pPr lvl="1"/>
            <a:r>
              <a:rPr lang="en-US" dirty="0"/>
              <a:t>For each load, the load list may only estimate the connected</a:t>
            </a:r>
          </a:p>
          <a:p>
            <a:pPr lvl="1"/>
            <a:r>
              <a:rPr lang="en-US" dirty="0"/>
              <a:t>Load factors based on default values</a:t>
            </a:r>
          </a:p>
          <a:p>
            <a:r>
              <a:rPr lang="en-US" dirty="0"/>
              <a:t>As the design matures, update the load list</a:t>
            </a:r>
          </a:p>
          <a:p>
            <a:pPr lvl="1"/>
            <a:r>
              <a:rPr lang="en-US" dirty="0"/>
              <a:t>Add additional information to loads as needed by analysis</a:t>
            </a:r>
          </a:p>
          <a:p>
            <a:pPr lvl="2"/>
            <a:r>
              <a:rPr lang="en-US" dirty="0"/>
              <a:t>Concentrate on the largest 50 to 100 loads</a:t>
            </a:r>
          </a:p>
          <a:p>
            <a:pPr lvl="1"/>
            <a:r>
              <a:rPr lang="en-US" dirty="0"/>
              <a:t>Remove from proxy loads and model separately, loads that are defined</a:t>
            </a:r>
          </a:p>
          <a:p>
            <a:pPr lvl="2"/>
            <a:r>
              <a:rPr lang="en-US" dirty="0"/>
              <a:t>Adjust (or eliminate) the proxy loads to reflect the load removal</a:t>
            </a:r>
          </a:p>
          <a:p>
            <a:r>
              <a:rPr lang="en-US" dirty="0"/>
              <a:t>Model the loads using one or more of the modeling techniques</a:t>
            </a:r>
          </a:p>
          <a:p>
            <a:pPr lvl="1"/>
            <a:r>
              <a:rPr lang="en-US" dirty="0"/>
              <a:t>May employ proxy loads to group multiple loads from load list</a:t>
            </a:r>
          </a:p>
          <a:p>
            <a:r>
              <a:rPr lang="en-US" dirty="0"/>
              <a:t>During detail design and construction</a:t>
            </a:r>
          </a:p>
          <a:p>
            <a:pPr lvl="1"/>
            <a:r>
              <a:rPr lang="en-US" dirty="0"/>
              <a:t>Replace all proxy loads in the load list with actual loads</a:t>
            </a:r>
          </a:p>
          <a:p>
            <a:pPr lvl="1"/>
            <a:r>
              <a:rPr lang="en-US" dirty="0"/>
              <a:t>Improve the load models</a:t>
            </a:r>
          </a:p>
          <a:p>
            <a:r>
              <a:rPr lang="en-US" dirty="0"/>
              <a:t>During sea trials and ship operations</a:t>
            </a:r>
          </a:p>
          <a:p>
            <a:pPr lvl="1"/>
            <a:r>
              <a:rPr lang="en-US" dirty="0"/>
              <a:t>Instrument loads (preferably the 50 – 100 largest loads) to update load models </a:t>
            </a:r>
          </a:p>
        </p:txBody>
      </p:sp>
      <p:sp>
        <p:nvSpPr>
          <p:cNvPr id="4" name="Date Placeholder 3">
            <a:extLst>
              <a:ext uri="{FF2B5EF4-FFF2-40B4-BE49-F238E27FC236}">
                <a16:creationId xmlns:a16="http://schemas.microsoft.com/office/drawing/2014/main" id="{6B542C86-CCF0-B74E-5869-6E25A9E5A875}"/>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4448910D-14F9-C1CC-4DAF-B4CA1BC6FF38}"/>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F0B7FACD-E154-D178-ACB1-4F1D5DF78A2E}"/>
              </a:ext>
            </a:extLst>
          </p:cNvPr>
          <p:cNvSpPr>
            <a:spLocks noGrp="1"/>
          </p:cNvSpPr>
          <p:nvPr>
            <p:ph type="sldNum" sz="quarter" idx="12"/>
          </p:nvPr>
        </p:nvSpPr>
        <p:spPr/>
        <p:txBody>
          <a:bodyPr/>
          <a:lstStyle/>
          <a:p>
            <a:fld id="{13E3B7D2-2C23-477A-B7E5-64419E75BE45}" type="slidenum">
              <a:rPr lang="en-US" smtClean="0"/>
              <a:t>19</a:t>
            </a:fld>
            <a:endParaRPr lang="en-US" dirty="0"/>
          </a:p>
        </p:txBody>
      </p:sp>
    </p:spTree>
    <p:extLst>
      <p:ext uri="{BB962C8B-B14F-4D97-AF65-F5344CB8AC3E}">
        <p14:creationId xmlns:p14="http://schemas.microsoft.com/office/powerpoint/2010/main" val="361698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E37A-1703-6FB9-2575-109AAB2D8426}"/>
              </a:ext>
            </a:extLst>
          </p:cNvPr>
          <p:cNvSpPr>
            <a:spLocks noGrp="1"/>
          </p:cNvSpPr>
          <p:nvPr>
            <p:ph type="title"/>
          </p:nvPr>
        </p:nvSpPr>
        <p:spPr/>
        <p:txBody>
          <a:bodyPr/>
          <a:lstStyle/>
          <a:p>
            <a:r>
              <a:rPr lang="en-US" dirty="0"/>
              <a:t>Essential Questions</a:t>
            </a:r>
          </a:p>
        </p:txBody>
      </p:sp>
      <p:graphicFrame>
        <p:nvGraphicFramePr>
          <p:cNvPr id="6" name="Content Placeholder 5">
            <a:extLst>
              <a:ext uri="{FF2B5EF4-FFF2-40B4-BE49-F238E27FC236}">
                <a16:creationId xmlns:a16="http://schemas.microsoft.com/office/drawing/2014/main" id="{59DB4A07-2102-4C2B-A526-8C77D69B2590}"/>
              </a:ext>
            </a:extLst>
          </p:cNvPr>
          <p:cNvGraphicFramePr>
            <a:graphicFrameLocks noGrp="1"/>
          </p:cNvGraphicFramePr>
          <p:nvPr>
            <p:ph idx="1"/>
            <p:extLst>
              <p:ext uri="{D42A27DB-BD31-4B8C-83A1-F6EECF244321}">
                <p14:modId xmlns:p14="http://schemas.microsoft.com/office/powerpoint/2010/main" val="473982587"/>
              </p:ext>
            </p:extLst>
          </p:nvPr>
        </p:nvGraphicFramePr>
        <p:xfrm>
          <a:off x="1280160" y="1690688"/>
          <a:ext cx="10073640" cy="2499360"/>
        </p:xfrm>
        <a:graphic>
          <a:graphicData uri="http://schemas.openxmlformats.org/drawingml/2006/table">
            <a:tbl>
              <a:tblPr/>
              <a:tblGrid>
                <a:gridCol w="7395210">
                  <a:extLst>
                    <a:ext uri="{9D8B030D-6E8A-4147-A177-3AD203B41FA5}">
                      <a16:colId xmlns:a16="http://schemas.microsoft.com/office/drawing/2014/main" val="136993684"/>
                    </a:ext>
                  </a:extLst>
                </a:gridCol>
                <a:gridCol w="2678430">
                  <a:extLst>
                    <a:ext uri="{9D8B030D-6E8A-4147-A177-3AD203B41FA5}">
                      <a16:colId xmlns:a16="http://schemas.microsoft.com/office/drawing/2014/main" val="3524295997"/>
                    </a:ext>
                  </a:extLst>
                </a:gridCol>
              </a:tblGrid>
              <a:tr h="0">
                <a:tc>
                  <a:txBody>
                    <a:bodyPr/>
                    <a:lstStyle/>
                    <a:p>
                      <a:pPr>
                        <a:buNone/>
                      </a:pPr>
                      <a:r>
                        <a:rPr lang="en-US" sz="2000" kern="1200" dirty="0">
                          <a:solidFill>
                            <a:schemeClr val="tx1"/>
                          </a:solidFill>
                          <a:latin typeface="+mn-lt"/>
                          <a:ea typeface="+mn-ea"/>
                          <a:cs typeface="+mn-cs"/>
                        </a:rPr>
                        <a:t>What is an Electric Power Load Analysis (EPLA) and what is it used for?</a:t>
                      </a:r>
                    </a:p>
                  </a:txBody>
                  <a:tcPr anchor="ctr">
                    <a:lnL>
                      <a:noFill/>
                    </a:lnL>
                    <a:lnR>
                      <a:noFill/>
                    </a:lnR>
                    <a:lnT>
                      <a:noFill/>
                    </a:lnT>
                    <a:lnB>
                      <a:noFill/>
                    </a:lnB>
                    <a:noFill/>
                  </a:tcPr>
                </a:tc>
                <a:tc>
                  <a:txBody>
                    <a:bodyPr/>
                    <a:lstStyle/>
                    <a:p>
                      <a:pPr>
                        <a:buNone/>
                      </a:pPr>
                      <a:r>
                        <a:rPr lang="en-US" sz="2000" kern="1200" dirty="0">
                          <a:solidFill>
                            <a:schemeClr val="tx1"/>
                          </a:solidFill>
                          <a:latin typeface="+mn-lt"/>
                          <a:ea typeface="+mn-ea"/>
                          <a:cs typeface="+mn-cs"/>
                        </a:rPr>
                        <a:t>Understand</a:t>
                      </a:r>
                    </a:p>
                  </a:txBody>
                  <a:tcPr anchor="ctr">
                    <a:lnL>
                      <a:noFill/>
                    </a:lnL>
                    <a:lnR>
                      <a:noFill/>
                    </a:lnR>
                    <a:lnT>
                      <a:noFill/>
                    </a:lnT>
                    <a:lnB>
                      <a:noFill/>
                    </a:lnB>
                    <a:noFill/>
                  </a:tcPr>
                </a:tc>
                <a:extLst>
                  <a:ext uri="{0D108BD9-81ED-4DB2-BD59-A6C34878D82A}">
                    <a16:rowId xmlns:a16="http://schemas.microsoft.com/office/drawing/2014/main" val="4027165676"/>
                  </a:ext>
                </a:extLst>
              </a:tr>
              <a:tr h="0">
                <a:tc>
                  <a:txBody>
                    <a:bodyPr/>
                    <a:lstStyle/>
                    <a:p>
                      <a:pPr>
                        <a:buNone/>
                      </a:pPr>
                      <a:r>
                        <a:rPr lang="en-US" sz="2000" kern="1200" dirty="0">
                          <a:solidFill>
                            <a:schemeClr val="tx1"/>
                          </a:solidFill>
                          <a:latin typeface="+mn-lt"/>
                          <a:ea typeface="+mn-ea"/>
                          <a:cs typeface="+mn-cs"/>
                        </a:rPr>
                        <a:t>What are the different analytic techniques used in conducting an EPLA and used in conjunction with an EPLA?</a:t>
                      </a:r>
                      <a:endParaRPr lang="en-US" sz="2000" dirty="0"/>
                    </a:p>
                  </a:txBody>
                  <a:tcPr anchor="ctr">
                    <a:lnL>
                      <a:noFill/>
                    </a:lnL>
                    <a:lnR>
                      <a:noFill/>
                    </a:lnR>
                    <a:lnT>
                      <a:noFill/>
                    </a:lnT>
                    <a:lnB>
                      <a:noFill/>
                    </a:lnB>
                    <a:noFill/>
                  </a:tcPr>
                </a:tc>
                <a:tc>
                  <a:txBody>
                    <a:bodyPr/>
                    <a:lstStyle/>
                    <a:p>
                      <a:pPr>
                        <a:buNone/>
                      </a:pPr>
                      <a:r>
                        <a:rPr lang="en-US" sz="2000" dirty="0"/>
                        <a:t>Understand</a:t>
                      </a:r>
                    </a:p>
                  </a:txBody>
                  <a:tcPr anchor="ctr">
                    <a:lnL>
                      <a:noFill/>
                    </a:lnL>
                    <a:lnR>
                      <a:noFill/>
                    </a:lnR>
                    <a:lnT>
                      <a:noFill/>
                    </a:lnT>
                    <a:lnB>
                      <a:noFill/>
                    </a:lnB>
                    <a:noFill/>
                  </a:tcPr>
                </a:tc>
                <a:extLst>
                  <a:ext uri="{0D108BD9-81ED-4DB2-BD59-A6C34878D82A}">
                    <a16:rowId xmlns:a16="http://schemas.microsoft.com/office/drawing/2014/main" val="2066778763"/>
                  </a:ext>
                </a:extLst>
              </a:tr>
              <a:tr h="0">
                <a:tc>
                  <a:txBody>
                    <a:bodyPr/>
                    <a:lstStyle/>
                    <a:p>
                      <a:pPr>
                        <a:buNone/>
                      </a:pPr>
                      <a:r>
                        <a:rPr lang="en-US" sz="2000" kern="1200" dirty="0">
                          <a:solidFill>
                            <a:schemeClr val="tx1"/>
                          </a:solidFill>
                          <a:latin typeface="+mn-lt"/>
                          <a:ea typeface="+mn-ea"/>
                          <a:cs typeface="+mn-cs"/>
                        </a:rPr>
                        <a:t>What is a proxy load and how is it used in an EPLA and related analyses?	</a:t>
                      </a:r>
                    </a:p>
                  </a:txBody>
                  <a:tcPr anchor="ctr">
                    <a:lnL>
                      <a:noFill/>
                    </a:lnL>
                    <a:lnR>
                      <a:noFill/>
                    </a:lnR>
                    <a:lnT>
                      <a:noFill/>
                    </a:lnT>
                    <a:lnB>
                      <a:noFill/>
                    </a:lnB>
                    <a:noFill/>
                  </a:tcPr>
                </a:tc>
                <a:tc>
                  <a:txBody>
                    <a:bodyPr/>
                    <a:lstStyle/>
                    <a:p>
                      <a:pPr>
                        <a:buNone/>
                      </a:pPr>
                      <a:r>
                        <a:rPr lang="en-US" sz="2000" dirty="0"/>
                        <a:t>Understand</a:t>
                      </a:r>
                    </a:p>
                  </a:txBody>
                  <a:tcPr anchor="ctr">
                    <a:lnL>
                      <a:noFill/>
                    </a:lnL>
                    <a:lnR>
                      <a:noFill/>
                    </a:lnR>
                    <a:lnT>
                      <a:noFill/>
                    </a:lnT>
                    <a:lnB>
                      <a:noFill/>
                    </a:lnB>
                    <a:noFill/>
                  </a:tcPr>
                </a:tc>
                <a:extLst>
                  <a:ext uri="{0D108BD9-81ED-4DB2-BD59-A6C34878D82A}">
                    <a16:rowId xmlns:a16="http://schemas.microsoft.com/office/drawing/2014/main" val="2480842452"/>
                  </a:ext>
                </a:extLst>
              </a:tr>
              <a:tr h="0">
                <a:tc>
                  <a:txBody>
                    <a:bodyPr/>
                    <a:lstStyle/>
                    <a:p>
                      <a:pPr>
                        <a:buNone/>
                      </a:pPr>
                      <a:r>
                        <a:rPr lang="en-US" sz="2000" kern="1200" dirty="0">
                          <a:solidFill>
                            <a:schemeClr val="tx1"/>
                          </a:solidFill>
                          <a:latin typeface="+mn-lt"/>
                          <a:ea typeface="+mn-ea"/>
                          <a:cs typeface="+mn-cs"/>
                        </a:rPr>
                        <a:t>How does an EPLA evolve over a ship design?</a:t>
                      </a:r>
                    </a:p>
                  </a:txBody>
                  <a:tcPr anchor="ctr">
                    <a:lnL>
                      <a:noFill/>
                    </a:lnL>
                    <a:lnR>
                      <a:noFill/>
                    </a:lnR>
                    <a:lnT>
                      <a:noFill/>
                    </a:lnT>
                    <a:lnB>
                      <a:noFill/>
                    </a:lnB>
                    <a:noFill/>
                  </a:tcPr>
                </a:tc>
                <a:tc>
                  <a:txBody>
                    <a:bodyPr/>
                    <a:lstStyle/>
                    <a:p>
                      <a:pPr>
                        <a:buNone/>
                      </a:pPr>
                      <a:r>
                        <a:rPr lang="en-US" sz="2000" dirty="0"/>
                        <a:t>Understand</a:t>
                      </a:r>
                    </a:p>
                  </a:txBody>
                  <a:tcPr anchor="ctr">
                    <a:lnL>
                      <a:noFill/>
                    </a:lnL>
                    <a:lnR>
                      <a:noFill/>
                    </a:lnR>
                    <a:lnT>
                      <a:noFill/>
                    </a:lnT>
                    <a:lnB>
                      <a:noFill/>
                    </a:lnB>
                    <a:noFill/>
                  </a:tcPr>
                </a:tc>
                <a:extLst>
                  <a:ext uri="{0D108BD9-81ED-4DB2-BD59-A6C34878D82A}">
                    <a16:rowId xmlns:a16="http://schemas.microsoft.com/office/drawing/2014/main" val="2939975736"/>
                  </a:ext>
                </a:extLst>
              </a:tr>
            </a:tbl>
          </a:graphicData>
        </a:graphic>
      </p:graphicFrame>
      <p:sp>
        <p:nvSpPr>
          <p:cNvPr id="3" name="Slide Number Placeholder 2">
            <a:extLst>
              <a:ext uri="{FF2B5EF4-FFF2-40B4-BE49-F238E27FC236}">
                <a16:creationId xmlns:a16="http://schemas.microsoft.com/office/drawing/2014/main" id="{C52BF393-A538-5620-3A16-5A6CAA075A6D}"/>
              </a:ext>
            </a:extLst>
          </p:cNvPr>
          <p:cNvSpPr>
            <a:spLocks noGrp="1"/>
          </p:cNvSpPr>
          <p:nvPr>
            <p:ph type="sldNum" sz="quarter" idx="12"/>
          </p:nvPr>
        </p:nvSpPr>
        <p:spPr/>
        <p:txBody>
          <a:bodyPr/>
          <a:lstStyle/>
          <a:p>
            <a:fld id="{13E3B7D2-2C23-477A-B7E5-64419E75BE45}" type="slidenum">
              <a:rPr lang="en-US" smtClean="0"/>
              <a:t>2</a:t>
            </a:fld>
            <a:endParaRPr lang="en-US" dirty="0"/>
          </a:p>
        </p:txBody>
      </p:sp>
      <p:sp>
        <p:nvSpPr>
          <p:cNvPr id="5" name="Footer Placeholder 4">
            <a:extLst>
              <a:ext uri="{FF2B5EF4-FFF2-40B4-BE49-F238E27FC236}">
                <a16:creationId xmlns:a16="http://schemas.microsoft.com/office/drawing/2014/main" id="{2187911A-2B07-5A3B-E5D2-AB7AF0E4D199}"/>
              </a:ext>
            </a:extLst>
          </p:cNvPr>
          <p:cNvSpPr>
            <a:spLocks noGrp="1"/>
          </p:cNvSpPr>
          <p:nvPr>
            <p:ph type="ftr" sz="quarter" idx="11"/>
          </p:nvPr>
        </p:nvSpPr>
        <p:spPr/>
        <p:txBody>
          <a:bodyPr/>
          <a:lstStyle/>
          <a:p>
            <a:r>
              <a:rPr lang="en-US" dirty="0"/>
              <a:t>© 2026 by Norbert Doerry                                                                                  This work is licensed via: CC BY 4.0</a:t>
            </a:r>
          </a:p>
        </p:txBody>
      </p:sp>
      <p:sp>
        <p:nvSpPr>
          <p:cNvPr id="7" name="Date Placeholder 6">
            <a:extLst>
              <a:ext uri="{FF2B5EF4-FFF2-40B4-BE49-F238E27FC236}">
                <a16:creationId xmlns:a16="http://schemas.microsoft.com/office/drawing/2014/main" id="{142EC987-552B-0FFD-E1AD-4D23888FAAFC}"/>
              </a:ext>
            </a:extLst>
          </p:cNvPr>
          <p:cNvSpPr>
            <a:spLocks noGrp="1"/>
          </p:cNvSpPr>
          <p:nvPr>
            <p:ph type="dt" sz="half" idx="10"/>
          </p:nvPr>
        </p:nvSpPr>
        <p:spPr/>
        <p:txBody>
          <a:bodyPr/>
          <a:lstStyle/>
          <a:p>
            <a:r>
              <a:rPr lang="en-US"/>
              <a:t>2/12/2026</a:t>
            </a:r>
            <a:endParaRPr lang="en-US" dirty="0"/>
          </a:p>
        </p:txBody>
      </p:sp>
    </p:spTree>
    <p:extLst>
      <p:ext uri="{BB962C8B-B14F-4D97-AF65-F5344CB8AC3E}">
        <p14:creationId xmlns:p14="http://schemas.microsoft.com/office/powerpoint/2010/main" val="282900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7BD33-4040-127A-1F3D-C4B9FA3FACFC}"/>
              </a:ext>
            </a:extLst>
          </p:cNvPr>
          <p:cNvSpPr>
            <a:spLocks noGrp="1"/>
          </p:cNvSpPr>
          <p:nvPr>
            <p:ph type="title"/>
          </p:nvPr>
        </p:nvSpPr>
        <p:spPr/>
        <p:txBody>
          <a:bodyPr/>
          <a:lstStyle/>
          <a:p>
            <a:r>
              <a:rPr lang="en-US" dirty="0"/>
              <a:t>Introduction</a:t>
            </a:r>
            <a:br>
              <a:rPr lang="en-US" dirty="0"/>
            </a:br>
            <a:r>
              <a:rPr lang="en-US" dirty="0"/>
              <a:t>Electric Power Load Analysis (EPLA)</a:t>
            </a:r>
          </a:p>
        </p:txBody>
      </p:sp>
      <p:sp>
        <p:nvSpPr>
          <p:cNvPr id="3" name="Content Placeholder 2">
            <a:extLst>
              <a:ext uri="{FF2B5EF4-FFF2-40B4-BE49-F238E27FC236}">
                <a16:creationId xmlns:a16="http://schemas.microsoft.com/office/drawing/2014/main" id="{462F2F83-AF5C-861F-11E9-9974C9582F3E}"/>
              </a:ext>
            </a:extLst>
          </p:cNvPr>
          <p:cNvSpPr>
            <a:spLocks noGrp="1"/>
          </p:cNvSpPr>
          <p:nvPr>
            <p:ph idx="1"/>
          </p:nvPr>
        </p:nvSpPr>
        <p:spPr>
          <a:xfrm>
            <a:off x="838200" y="1825625"/>
            <a:ext cx="7863673" cy="4351338"/>
          </a:xfrm>
        </p:spPr>
        <p:txBody>
          <a:bodyPr>
            <a:normAutofit fontScale="85000" lnSpcReduction="10000"/>
          </a:bodyPr>
          <a:lstStyle/>
          <a:p>
            <a:r>
              <a:rPr lang="en-US" dirty="0"/>
              <a:t>Tracks all electrical loads onboard the ship in a Load List</a:t>
            </a:r>
          </a:p>
          <a:p>
            <a:pPr lvl="1"/>
            <a:r>
              <a:rPr lang="en-US" dirty="0"/>
              <a:t>Loads modeled directly, or</a:t>
            </a:r>
          </a:p>
          <a:p>
            <a:pPr lvl="1"/>
            <a:r>
              <a:rPr lang="en-US" dirty="0"/>
              <a:t>Loads modeled as part of a Proxy Load</a:t>
            </a:r>
          </a:p>
          <a:p>
            <a:r>
              <a:rPr lang="en-US" dirty="0"/>
              <a:t>Models these loads to conduct analyses to determine required characteristics of the power system</a:t>
            </a:r>
          </a:p>
          <a:p>
            <a:pPr lvl="1"/>
            <a:r>
              <a:rPr lang="en-US" dirty="0"/>
              <a:t>Required power (current) ratings (power system components)</a:t>
            </a:r>
          </a:p>
          <a:p>
            <a:r>
              <a:rPr lang="en-US" dirty="0"/>
              <a:t>Supports many related analyses and design </a:t>
            </a:r>
          </a:p>
          <a:p>
            <a:pPr lvl="1"/>
            <a:r>
              <a:rPr lang="en-US" dirty="0"/>
              <a:t>Energy storage </a:t>
            </a:r>
          </a:p>
          <a:p>
            <a:pPr lvl="1"/>
            <a:r>
              <a:rPr lang="en-US" dirty="0"/>
              <a:t>In-rush current </a:t>
            </a:r>
          </a:p>
          <a:p>
            <a:pPr lvl="1"/>
            <a:r>
              <a:rPr lang="en-US" dirty="0"/>
              <a:t>Pulsed loads</a:t>
            </a:r>
          </a:p>
          <a:p>
            <a:pPr lvl="1"/>
            <a:r>
              <a:rPr lang="en-US" dirty="0"/>
              <a:t>Quality of service (power reliability)</a:t>
            </a:r>
          </a:p>
          <a:p>
            <a:pPr lvl="1"/>
            <a:r>
              <a:rPr lang="en-US" dirty="0"/>
              <a:t>Endurance fuel (fuel tank size)</a:t>
            </a:r>
          </a:p>
          <a:p>
            <a:pPr lvl="1"/>
            <a:r>
              <a:rPr lang="en-US" dirty="0"/>
              <a:t>Annual fuel</a:t>
            </a:r>
          </a:p>
          <a:p>
            <a:pPr lvl="2"/>
            <a:endParaRPr lang="en-US" dirty="0"/>
          </a:p>
        </p:txBody>
      </p:sp>
      <p:sp>
        <p:nvSpPr>
          <p:cNvPr id="4" name="Date Placeholder 3">
            <a:extLst>
              <a:ext uri="{FF2B5EF4-FFF2-40B4-BE49-F238E27FC236}">
                <a16:creationId xmlns:a16="http://schemas.microsoft.com/office/drawing/2014/main" id="{5229D31D-6CA4-B973-7E8E-C466781AA86C}"/>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C3E1E6DB-27B3-330E-14F4-561A3D71A32E}"/>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944D8A59-5826-DBA6-8F8D-190BA41219AE}"/>
              </a:ext>
            </a:extLst>
          </p:cNvPr>
          <p:cNvSpPr>
            <a:spLocks noGrp="1"/>
          </p:cNvSpPr>
          <p:nvPr>
            <p:ph type="sldNum" sz="quarter" idx="12"/>
          </p:nvPr>
        </p:nvSpPr>
        <p:spPr/>
        <p:txBody>
          <a:bodyPr/>
          <a:lstStyle/>
          <a:p>
            <a:fld id="{13E3B7D2-2C23-477A-B7E5-64419E75BE45}" type="slidenum">
              <a:rPr lang="en-US" smtClean="0"/>
              <a:t>3</a:t>
            </a:fld>
            <a:endParaRPr lang="en-US" dirty="0"/>
          </a:p>
        </p:txBody>
      </p:sp>
      <p:pic>
        <p:nvPicPr>
          <p:cNvPr id="8" name="Picture 7">
            <a:extLst>
              <a:ext uri="{FF2B5EF4-FFF2-40B4-BE49-F238E27FC236}">
                <a16:creationId xmlns:a16="http://schemas.microsoft.com/office/drawing/2014/main" id="{590FE238-EF58-E2E7-BA6E-5A57EB22277F}"/>
              </a:ext>
            </a:extLst>
          </p:cNvPr>
          <p:cNvPicPr>
            <a:picLocks noChangeAspect="1"/>
          </p:cNvPicPr>
          <p:nvPr/>
        </p:nvPicPr>
        <p:blipFill>
          <a:blip r:embed="rId2"/>
          <a:stretch>
            <a:fillRect/>
          </a:stretch>
        </p:blipFill>
        <p:spPr>
          <a:xfrm>
            <a:off x="9255191" y="1486480"/>
            <a:ext cx="2743519" cy="3534247"/>
          </a:xfrm>
          <a:prstGeom prst="rect">
            <a:avLst/>
          </a:prstGeom>
          <a:ln>
            <a:solidFill>
              <a:schemeClr val="tx1"/>
            </a:solidFill>
          </a:ln>
        </p:spPr>
      </p:pic>
      <p:sp>
        <p:nvSpPr>
          <p:cNvPr id="9" name="TextBox 8">
            <a:extLst>
              <a:ext uri="{FF2B5EF4-FFF2-40B4-BE49-F238E27FC236}">
                <a16:creationId xmlns:a16="http://schemas.microsoft.com/office/drawing/2014/main" id="{B87459F3-0BF9-FCBD-4C05-75339511BBA2}"/>
              </a:ext>
            </a:extLst>
          </p:cNvPr>
          <p:cNvSpPr txBox="1"/>
          <p:nvPr/>
        </p:nvSpPr>
        <p:spPr>
          <a:xfrm>
            <a:off x="9233074" y="5020727"/>
            <a:ext cx="2787751" cy="923330"/>
          </a:xfrm>
          <a:prstGeom prst="rect">
            <a:avLst/>
          </a:prstGeom>
          <a:noFill/>
        </p:spPr>
        <p:txBody>
          <a:bodyPr wrap="none" rtlCol="0">
            <a:spAutoFit/>
          </a:bodyPr>
          <a:lstStyle/>
          <a:p>
            <a:r>
              <a:rPr lang="en-US" dirty="0"/>
              <a:t>T9070-A3-DPC-010/310-1 </a:t>
            </a:r>
          </a:p>
          <a:p>
            <a:r>
              <a:rPr lang="en-US" dirty="0"/>
              <a:t>(DPC 310-1) </a:t>
            </a:r>
          </a:p>
          <a:p>
            <a:r>
              <a:rPr lang="en-US" dirty="0"/>
              <a:t>(formerly DDS 310-1)</a:t>
            </a:r>
          </a:p>
        </p:txBody>
      </p:sp>
    </p:spTree>
    <p:extLst>
      <p:ext uri="{BB962C8B-B14F-4D97-AF65-F5344CB8AC3E}">
        <p14:creationId xmlns:p14="http://schemas.microsoft.com/office/powerpoint/2010/main" val="2968931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37DA-F4EB-CC78-B275-A42F1CFCA485}"/>
              </a:ext>
            </a:extLst>
          </p:cNvPr>
          <p:cNvSpPr>
            <a:spLocks noGrp="1"/>
          </p:cNvSpPr>
          <p:nvPr>
            <p:ph type="title"/>
          </p:nvPr>
        </p:nvSpPr>
        <p:spPr/>
        <p:txBody>
          <a:bodyPr>
            <a:normAutofit fontScale="90000"/>
          </a:bodyPr>
          <a:lstStyle/>
          <a:p>
            <a:r>
              <a:rPr lang="en-US" dirty="0"/>
              <a:t>Load list</a:t>
            </a:r>
            <a:br>
              <a:rPr lang="en-US" dirty="0"/>
            </a:br>
            <a:r>
              <a:rPr lang="en-US" sz="3600" dirty="0"/>
              <a:t>Database of information about all the loads onboard the ship</a:t>
            </a:r>
            <a:br>
              <a:rPr lang="en-US" dirty="0"/>
            </a:br>
            <a:endParaRPr lang="en-US" dirty="0"/>
          </a:p>
        </p:txBody>
      </p:sp>
      <p:sp>
        <p:nvSpPr>
          <p:cNvPr id="3" name="Content Placeholder 2">
            <a:extLst>
              <a:ext uri="{FF2B5EF4-FFF2-40B4-BE49-F238E27FC236}">
                <a16:creationId xmlns:a16="http://schemas.microsoft.com/office/drawing/2014/main" id="{45C26471-5136-43F4-3EE3-70DC64484664}"/>
              </a:ext>
            </a:extLst>
          </p:cNvPr>
          <p:cNvSpPr>
            <a:spLocks noGrp="1"/>
          </p:cNvSpPr>
          <p:nvPr>
            <p:ph idx="1"/>
          </p:nvPr>
        </p:nvSpPr>
        <p:spPr>
          <a:xfrm>
            <a:off x="838200" y="1396720"/>
            <a:ext cx="10515600" cy="4959629"/>
          </a:xfrm>
        </p:spPr>
        <p:txBody>
          <a:bodyPr>
            <a:noAutofit/>
          </a:bodyPr>
          <a:lstStyle/>
          <a:p>
            <a:pPr>
              <a:lnSpc>
                <a:spcPct val="100000"/>
              </a:lnSpc>
              <a:spcBef>
                <a:spcPts val="0"/>
              </a:spcBef>
            </a:pPr>
            <a:r>
              <a:rPr lang="en-US" sz="1600" dirty="0"/>
              <a:t>Nomenclature </a:t>
            </a:r>
          </a:p>
          <a:p>
            <a:pPr>
              <a:lnSpc>
                <a:spcPct val="100000"/>
              </a:lnSpc>
              <a:spcBef>
                <a:spcPts val="0"/>
              </a:spcBef>
            </a:pPr>
            <a:r>
              <a:rPr lang="en-US" sz="1600" dirty="0"/>
              <a:t>Ship Work Breakdown Structure (SWBS) code (3-digit) or other product breakdown structure identifier</a:t>
            </a:r>
          </a:p>
          <a:p>
            <a:pPr>
              <a:lnSpc>
                <a:spcPct val="100000"/>
              </a:lnSpc>
              <a:spcBef>
                <a:spcPts val="0"/>
              </a:spcBef>
            </a:pPr>
            <a:r>
              <a:rPr lang="en-US" sz="1600" dirty="0"/>
              <a:t>Location on the ship (zone and/or compartment) (needed for zonal equipment and distribution system sizing)</a:t>
            </a:r>
          </a:p>
          <a:p>
            <a:pPr>
              <a:lnSpc>
                <a:spcPct val="100000"/>
              </a:lnSpc>
              <a:spcBef>
                <a:spcPts val="0"/>
              </a:spcBef>
            </a:pPr>
            <a:r>
              <a:rPr lang="en-US" sz="1600" dirty="0"/>
              <a:t>Point(s) of connection to the power system (power panel, load center, switchboard). If more than one point of connection, indicate the primary and alternate connection (if applicable). (needed for zonal equipment and distribution system sizing)</a:t>
            </a:r>
          </a:p>
          <a:p>
            <a:pPr>
              <a:lnSpc>
                <a:spcPct val="100000"/>
              </a:lnSpc>
              <a:spcBef>
                <a:spcPts val="0"/>
              </a:spcBef>
            </a:pPr>
            <a:r>
              <a:rPr lang="en-US" sz="1600" dirty="0"/>
              <a:t>Identification Plate (nameplate) rating (include units) </a:t>
            </a:r>
          </a:p>
          <a:p>
            <a:pPr>
              <a:lnSpc>
                <a:spcPct val="100000"/>
              </a:lnSpc>
              <a:spcBef>
                <a:spcPts val="0"/>
              </a:spcBef>
            </a:pPr>
            <a:r>
              <a:rPr lang="en-US" sz="1600" dirty="0"/>
              <a:t>Connected load (kW) </a:t>
            </a:r>
          </a:p>
          <a:p>
            <a:pPr>
              <a:lnSpc>
                <a:spcPct val="100000"/>
              </a:lnSpc>
              <a:spcBef>
                <a:spcPts val="0"/>
              </a:spcBef>
            </a:pPr>
            <a:r>
              <a:rPr lang="en-US" sz="1600" dirty="0"/>
              <a:t>Peak load (kW) </a:t>
            </a:r>
          </a:p>
          <a:p>
            <a:pPr>
              <a:lnSpc>
                <a:spcPct val="100000"/>
              </a:lnSpc>
              <a:spcBef>
                <a:spcPts val="0"/>
              </a:spcBef>
            </a:pPr>
            <a:r>
              <a:rPr lang="en-US" sz="1600" dirty="0"/>
              <a:t>Power type (voltage, number of phases, frequency) </a:t>
            </a:r>
          </a:p>
          <a:p>
            <a:pPr>
              <a:lnSpc>
                <a:spcPct val="100000"/>
              </a:lnSpc>
              <a:spcBef>
                <a:spcPts val="0"/>
              </a:spcBef>
            </a:pPr>
            <a:r>
              <a:rPr lang="en-US" sz="1600" dirty="0"/>
              <a:t>Cyclic and intermittent behavior </a:t>
            </a:r>
          </a:p>
          <a:p>
            <a:pPr>
              <a:lnSpc>
                <a:spcPct val="100000"/>
              </a:lnSpc>
              <a:spcBef>
                <a:spcPts val="0"/>
              </a:spcBef>
            </a:pPr>
            <a:r>
              <a:rPr lang="en-US" sz="1600" dirty="0"/>
              <a:t>Power requirements during different operating modes</a:t>
            </a:r>
          </a:p>
          <a:p>
            <a:pPr>
              <a:lnSpc>
                <a:spcPct val="100000"/>
              </a:lnSpc>
              <a:spcBef>
                <a:spcPts val="0"/>
              </a:spcBef>
            </a:pPr>
            <a:r>
              <a:rPr lang="en-US" sz="1600" dirty="0"/>
              <a:t>In-rush current demand (if applicable) </a:t>
            </a:r>
          </a:p>
          <a:p>
            <a:pPr>
              <a:lnSpc>
                <a:spcPct val="100000"/>
              </a:lnSpc>
              <a:spcBef>
                <a:spcPts val="0"/>
              </a:spcBef>
            </a:pPr>
            <a:r>
              <a:rPr lang="en-US" sz="1600" dirty="0"/>
              <a:t>Pulsed load characteristics (if applicable) </a:t>
            </a:r>
          </a:p>
          <a:p>
            <a:pPr>
              <a:lnSpc>
                <a:spcPct val="100000"/>
              </a:lnSpc>
              <a:spcBef>
                <a:spcPts val="0"/>
              </a:spcBef>
            </a:pPr>
            <a:r>
              <a:rPr lang="en-US" sz="1600" dirty="0"/>
              <a:t>Use during different ship operating conditions </a:t>
            </a:r>
          </a:p>
          <a:p>
            <a:pPr>
              <a:lnSpc>
                <a:spcPct val="100000"/>
              </a:lnSpc>
              <a:spcBef>
                <a:spcPts val="0"/>
              </a:spcBef>
            </a:pPr>
            <a:r>
              <a:rPr lang="en-US" sz="1600" dirty="0"/>
              <a:t>Temperature dependence </a:t>
            </a:r>
          </a:p>
          <a:p>
            <a:pPr>
              <a:lnSpc>
                <a:spcPct val="100000"/>
              </a:lnSpc>
              <a:spcBef>
                <a:spcPts val="0"/>
              </a:spcBef>
            </a:pPr>
            <a:r>
              <a:rPr lang="en-US" sz="1600" dirty="0"/>
              <a:t>Tolerance to power disruption (for QOS analysis) </a:t>
            </a:r>
          </a:p>
          <a:p>
            <a:pPr>
              <a:lnSpc>
                <a:spcPct val="100000"/>
              </a:lnSpc>
              <a:spcBef>
                <a:spcPts val="0"/>
              </a:spcBef>
            </a:pPr>
            <a:r>
              <a:rPr lang="en-US" sz="1600" dirty="0"/>
              <a:t>Correlation with other loads (such as mutually exclusive loads) </a:t>
            </a:r>
          </a:p>
          <a:p>
            <a:pPr>
              <a:lnSpc>
                <a:spcPct val="100000"/>
              </a:lnSpc>
              <a:spcBef>
                <a:spcPts val="0"/>
              </a:spcBef>
            </a:pPr>
            <a:r>
              <a:rPr lang="en-US" sz="1600" dirty="0"/>
              <a:t>Load shed priority (mission priority) </a:t>
            </a:r>
          </a:p>
          <a:p>
            <a:pPr>
              <a:lnSpc>
                <a:spcPct val="100000"/>
              </a:lnSpc>
              <a:spcBef>
                <a:spcPts val="0"/>
              </a:spcBef>
            </a:pPr>
            <a:r>
              <a:rPr lang="en-US" sz="1600" dirty="0"/>
              <a:t>Reference to the source of data to enable traceability</a:t>
            </a:r>
          </a:p>
        </p:txBody>
      </p:sp>
      <p:sp>
        <p:nvSpPr>
          <p:cNvPr id="4" name="Date Placeholder 3">
            <a:extLst>
              <a:ext uri="{FF2B5EF4-FFF2-40B4-BE49-F238E27FC236}">
                <a16:creationId xmlns:a16="http://schemas.microsoft.com/office/drawing/2014/main" id="{33F2E2CC-68F3-3658-13DE-8313632689D6}"/>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748979C0-32E5-06BF-72FB-CC6767AFFA12}"/>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97FDF650-48CE-583A-6B44-CD7A641375EB}"/>
              </a:ext>
            </a:extLst>
          </p:cNvPr>
          <p:cNvSpPr>
            <a:spLocks noGrp="1"/>
          </p:cNvSpPr>
          <p:nvPr>
            <p:ph type="sldNum" sz="quarter" idx="12"/>
          </p:nvPr>
        </p:nvSpPr>
        <p:spPr/>
        <p:txBody>
          <a:bodyPr/>
          <a:lstStyle/>
          <a:p>
            <a:fld id="{13E3B7D2-2C23-477A-B7E5-64419E75BE45}" type="slidenum">
              <a:rPr lang="en-US" smtClean="0"/>
              <a:t>4</a:t>
            </a:fld>
            <a:endParaRPr lang="en-US" dirty="0"/>
          </a:p>
        </p:txBody>
      </p:sp>
    </p:spTree>
    <p:extLst>
      <p:ext uri="{BB962C8B-B14F-4D97-AF65-F5344CB8AC3E}">
        <p14:creationId xmlns:p14="http://schemas.microsoft.com/office/powerpoint/2010/main" val="3079560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9033-35A3-840E-D75F-B82F3757A93F}"/>
              </a:ext>
            </a:extLst>
          </p:cNvPr>
          <p:cNvSpPr>
            <a:spLocks noGrp="1"/>
          </p:cNvSpPr>
          <p:nvPr>
            <p:ph type="title"/>
          </p:nvPr>
        </p:nvSpPr>
        <p:spPr/>
        <p:txBody>
          <a:bodyPr/>
          <a:lstStyle/>
          <a:p>
            <a:r>
              <a:rPr lang="en-US" dirty="0"/>
              <a:t>Load factor analysis</a:t>
            </a:r>
          </a:p>
        </p:txBody>
      </p:sp>
      <p:sp>
        <p:nvSpPr>
          <p:cNvPr id="3" name="Content Placeholder 2">
            <a:extLst>
              <a:ext uri="{FF2B5EF4-FFF2-40B4-BE49-F238E27FC236}">
                <a16:creationId xmlns:a16="http://schemas.microsoft.com/office/drawing/2014/main" id="{3292EA46-8D71-7934-3211-A66C769C91F6}"/>
              </a:ext>
            </a:extLst>
          </p:cNvPr>
          <p:cNvSpPr>
            <a:spLocks noGrp="1"/>
          </p:cNvSpPr>
          <p:nvPr>
            <p:ph idx="1"/>
          </p:nvPr>
        </p:nvSpPr>
        <p:spPr/>
        <p:txBody>
          <a:bodyPr>
            <a:normAutofit fontScale="92500" lnSpcReduction="20000"/>
          </a:bodyPr>
          <a:lstStyle/>
          <a:p>
            <a:r>
              <a:rPr lang="en-US" dirty="0"/>
              <a:t>Traditional method for performing load analysis</a:t>
            </a:r>
          </a:p>
          <a:p>
            <a:pPr lvl="1"/>
            <a:r>
              <a:rPr lang="en-US" dirty="0"/>
              <a:t>Determining the rating of generator sets</a:t>
            </a:r>
          </a:p>
          <a:p>
            <a:r>
              <a:rPr lang="en-US" dirty="0"/>
              <a:t>Works well if all individual loads are small relative to the demand power</a:t>
            </a:r>
          </a:p>
          <a:p>
            <a:r>
              <a:rPr lang="en-US" dirty="0"/>
              <a:t>Load factors assigned to each load for each operational condition and ambient condition</a:t>
            </a:r>
          </a:p>
          <a:p>
            <a:pPr lvl="1"/>
            <a:r>
              <a:rPr lang="en-US" dirty="0"/>
              <a:t>Operating load is the load factor multiplied by the connected load</a:t>
            </a:r>
          </a:p>
          <a:p>
            <a:pPr lvl="1"/>
            <a:r>
              <a:rPr lang="en-US" dirty="0"/>
              <a:t>Operating load represents an average value for a given time interval</a:t>
            </a:r>
          </a:p>
          <a:p>
            <a:pPr lvl="2"/>
            <a:r>
              <a:rPr lang="en-US" dirty="0"/>
              <a:t>Minutes for most power system equipment sizing</a:t>
            </a:r>
          </a:p>
          <a:p>
            <a:pPr lvl="2"/>
            <a:r>
              <a:rPr lang="en-US" dirty="0"/>
              <a:t>24 hours for endurance fuel calculations and annual fuel consumption calculations</a:t>
            </a:r>
          </a:p>
          <a:p>
            <a:pPr lvl="1"/>
            <a:r>
              <a:rPr lang="en-US" dirty="0"/>
              <a:t>Equipment that is not online have a load factor of 0.</a:t>
            </a:r>
          </a:p>
          <a:p>
            <a:r>
              <a:rPr lang="en-US" dirty="0"/>
              <a:t>Demand power for the power system component for a given operational condition and ambient condition</a:t>
            </a:r>
          </a:p>
          <a:p>
            <a:pPr lvl="1"/>
            <a:r>
              <a:rPr lang="en-US" dirty="0"/>
              <a:t>Sum of the operating loads for all loads plus margin and service life allowance</a:t>
            </a:r>
          </a:p>
          <a:p>
            <a:pPr marL="0" indent="0">
              <a:buNone/>
            </a:pPr>
            <a:endParaRPr lang="en-US" dirty="0"/>
          </a:p>
        </p:txBody>
      </p:sp>
      <p:sp>
        <p:nvSpPr>
          <p:cNvPr id="4" name="Date Placeholder 3">
            <a:extLst>
              <a:ext uri="{FF2B5EF4-FFF2-40B4-BE49-F238E27FC236}">
                <a16:creationId xmlns:a16="http://schemas.microsoft.com/office/drawing/2014/main" id="{623488AD-8B78-24F1-8135-003C44258157}"/>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798D9CD2-14F3-416F-1DEE-88575564D73F}"/>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A86900E0-813E-C219-80CB-2FE8CBD167E2}"/>
              </a:ext>
            </a:extLst>
          </p:cNvPr>
          <p:cNvSpPr>
            <a:spLocks noGrp="1"/>
          </p:cNvSpPr>
          <p:nvPr>
            <p:ph type="sldNum" sz="quarter" idx="12"/>
          </p:nvPr>
        </p:nvSpPr>
        <p:spPr/>
        <p:txBody>
          <a:bodyPr/>
          <a:lstStyle/>
          <a:p>
            <a:fld id="{13E3B7D2-2C23-477A-B7E5-64419E75BE45}" type="slidenum">
              <a:rPr lang="en-US" smtClean="0"/>
              <a:t>5</a:t>
            </a:fld>
            <a:endParaRPr lang="en-US" dirty="0"/>
          </a:p>
        </p:txBody>
      </p:sp>
    </p:spTree>
    <p:extLst>
      <p:ext uri="{BB962C8B-B14F-4D97-AF65-F5344CB8AC3E}">
        <p14:creationId xmlns:p14="http://schemas.microsoft.com/office/powerpoint/2010/main" val="70070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F919-D42A-8877-C350-62B4D24D88D3}"/>
              </a:ext>
            </a:extLst>
          </p:cNvPr>
          <p:cNvSpPr>
            <a:spLocks noGrp="1"/>
          </p:cNvSpPr>
          <p:nvPr>
            <p:ph type="title"/>
          </p:nvPr>
        </p:nvSpPr>
        <p:spPr/>
        <p:txBody>
          <a:bodyPr/>
          <a:lstStyle/>
          <a:p>
            <a:r>
              <a:rPr lang="en-US" dirty="0"/>
              <a:t>Zonal load factor analysis</a:t>
            </a:r>
            <a:br>
              <a:rPr lang="en-US" dirty="0"/>
            </a:br>
            <a:r>
              <a:rPr lang="en-US" sz="3600" dirty="0"/>
              <a:t>Modification to the load factor method</a:t>
            </a:r>
            <a:endParaRPr lang="en-US" dirty="0"/>
          </a:p>
        </p:txBody>
      </p:sp>
      <p:sp>
        <p:nvSpPr>
          <p:cNvPr id="3" name="Content Placeholder 2">
            <a:extLst>
              <a:ext uri="{FF2B5EF4-FFF2-40B4-BE49-F238E27FC236}">
                <a16:creationId xmlns:a16="http://schemas.microsoft.com/office/drawing/2014/main" id="{8EDB7ABB-E1C4-6C41-C765-B0E5783191A3}"/>
              </a:ext>
            </a:extLst>
          </p:cNvPr>
          <p:cNvSpPr>
            <a:spLocks noGrp="1"/>
          </p:cNvSpPr>
          <p:nvPr>
            <p:ph idx="1"/>
          </p:nvPr>
        </p:nvSpPr>
        <p:spPr>
          <a:xfrm>
            <a:off x="838200" y="1825624"/>
            <a:ext cx="6635084" cy="4530725"/>
          </a:xfrm>
        </p:spPr>
        <p:txBody>
          <a:bodyPr>
            <a:normAutofit fontScale="85000" lnSpcReduction="20000"/>
          </a:bodyPr>
          <a:lstStyle/>
          <a:p>
            <a:r>
              <a:rPr lang="en-US" dirty="0"/>
              <a:t>Applicable if at least one load is not small compared to the demand power.</a:t>
            </a:r>
          </a:p>
          <a:p>
            <a:r>
              <a:rPr lang="en-US" dirty="0"/>
              <a:t>Zonal load factors are equal to or greater than load factors</a:t>
            </a:r>
          </a:p>
          <a:p>
            <a:pPr lvl="1"/>
            <a:r>
              <a:rPr lang="en-US" dirty="0"/>
              <a:t>Account for loads being large</a:t>
            </a:r>
          </a:p>
          <a:p>
            <a:pPr lvl="1"/>
            <a:r>
              <a:rPr lang="en-US" dirty="0"/>
              <a:t>Account for peak loads being greater than average loads</a:t>
            </a:r>
          </a:p>
          <a:p>
            <a:r>
              <a:rPr lang="en-US" dirty="0"/>
              <a:t>Zonal operating load is product of zonal load factor and connected load</a:t>
            </a:r>
          </a:p>
          <a:p>
            <a:r>
              <a:rPr lang="en-US" dirty="0"/>
              <a:t>Residual zonal power demand for a load is the peak load minus the zonal operating load</a:t>
            </a:r>
          </a:p>
          <a:p>
            <a:r>
              <a:rPr lang="en-US" dirty="0"/>
              <a:t>Zonal demand power is the sum of the zonal operating loads plus the largest residual zonal power demand plus margin and service life allowance</a:t>
            </a:r>
          </a:p>
          <a:p>
            <a:pPr lvl="1"/>
            <a:endParaRPr lang="en-US" dirty="0"/>
          </a:p>
        </p:txBody>
      </p:sp>
      <p:sp>
        <p:nvSpPr>
          <p:cNvPr id="4" name="Date Placeholder 3">
            <a:extLst>
              <a:ext uri="{FF2B5EF4-FFF2-40B4-BE49-F238E27FC236}">
                <a16:creationId xmlns:a16="http://schemas.microsoft.com/office/drawing/2014/main" id="{CE717754-DCD4-CC96-2873-E1441C963569}"/>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08AECFDF-8D0C-E282-B203-B62DFB1BC29C}"/>
              </a:ext>
            </a:extLst>
          </p:cNvPr>
          <p:cNvSpPr>
            <a:spLocks noGrp="1"/>
          </p:cNvSpPr>
          <p:nvPr>
            <p:ph type="ftr" sz="quarter" idx="11"/>
          </p:nvPr>
        </p:nvSpPr>
        <p:spPr/>
        <p:txBody>
          <a:bodyPr/>
          <a:lstStyle/>
          <a:p>
            <a:r>
              <a:rPr lang="en-US" dirty="0"/>
              <a:t>© 2026 by Norbert Doerry                                                                                  This work is licensed via: CC BY 4.0</a:t>
            </a:r>
          </a:p>
        </p:txBody>
      </p:sp>
      <p:sp>
        <p:nvSpPr>
          <p:cNvPr id="6" name="Slide Number Placeholder 5">
            <a:extLst>
              <a:ext uri="{FF2B5EF4-FFF2-40B4-BE49-F238E27FC236}">
                <a16:creationId xmlns:a16="http://schemas.microsoft.com/office/drawing/2014/main" id="{DD72C77B-9E5C-4EF0-E91B-A575A0572899}"/>
              </a:ext>
            </a:extLst>
          </p:cNvPr>
          <p:cNvSpPr>
            <a:spLocks noGrp="1"/>
          </p:cNvSpPr>
          <p:nvPr>
            <p:ph type="sldNum" sz="quarter" idx="12"/>
          </p:nvPr>
        </p:nvSpPr>
        <p:spPr/>
        <p:txBody>
          <a:bodyPr/>
          <a:lstStyle/>
          <a:p>
            <a:fld id="{13E3B7D2-2C23-477A-B7E5-64419E75BE45}" type="slidenum">
              <a:rPr lang="en-US" smtClean="0"/>
              <a:t>6</a:t>
            </a:fld>
            <a:endParaRPr lang="en-US" dirty="0"/>
          </a:p>
        </p:txBody>
      </p:sp>
      <p:pic>
        <p:nvPicPr>
          <p:cNvPr id="8" name="Picture 7">
            <a:extLst>
              <a:ext uri="{FF2B5EF4-FFF2-40B4-BE49-F238E27FC236}">
                <a16:creationId xmlns:a16="http://schemas.microsoft.com/office/drawing/2014/main" id="{1B767BE6-C863-B164-7C14-53BA7E09AA77}"/>
              </a:ext>
            </a:extLst>
          </p:cNvPr>
          <p:cNvPicPr>
            <a:picLocks noChangeAspect="1"/>
          </p:cNvPicPr>
          <p:nvPr/>
        </p:nvPicPr>
        <p:blipFill>
          <a:blip r:embed="rId3"/>
          <a:stretch>
            <a:fillRect/>
          </a:stretch>
        </p:blipFill>
        <p:spPr>
          <a:xfrm>
            <a:off x="7896435" y="1690688"/>
            <a:ext cx="3623551" cy="2820782"/>
          </a:xfrm>
          <a:prstGeom prst="rect">
            <a:avLst/>
          </a:prstGeom>
        </p:spPr>
      </p:pic>
      <p:pic>
        <p:nvPicPr>
          <p:cNvPr id="10" name="Picture 9">
            <a:extLst>
              <a:ext uri="{FF2B5EF4-FFF2-40B4-BE49-F238E27FC236}">
                <a16:creationId xmlns:a16="http://schemas.microsoft.com/office/drawing/2014/main" id="{5FDA4A54-9548-77AE-9115-5B80B9475C42}"/>
              </a:ext>
            </a:extLst>
          </p:cNvPr>
          <p:cNvPicPr>
            <a:picLocks noChangeAspect="1"/>
          </p:cNvPicPr>
          <p:nvPr/>
        </p:nvPicPr>
        <p:blipFill>
          <a:blip r:embed="rId4"/>
          <a:stretch>
            <a:fillRect/>
          </a:stretch>
        </p:blipFill>
        <p:spPr>
          <a:xfrm>
            <a:off x="7896435" y="4653021"/>
            <a:ext cx="3880516" cy="1703329"/>
          </a:xfrm>
          <a:prstGeom prst="rect">
            <a:avLst/>
          </a:prstGeom>
        </p:spPr>
      </p:pic>
      <p:sp>
        <p:nvSpPr>
          <p:cNvPr id="11" name="TextBox 10">
            <a:extLst>
              <a:ext uri="{FF2B5EF4-FFF2-40B4-BE49-F238E27FC236}">
                <a16:creationId xmlns:a16="http://schemas.microsoft.com/office/drawing/2014/main" id="{E027C24D-9A83-62F7-A7F6-40A48FC2BE17}"/>
              </a:ext>
            </a:extLst>
          </p:cNvPr>
          <p:cNvSpPr txBox="1"/>
          <p:nvPr/>
        </p:nvSpPr>
        <p:spPr>
          <a:xfrm>
            <a:off x="9010946" y="6308209"/>
            <a:ext cx="1238096" cy="369332"/>
          </a:xfrm>
          <a:prstGeom prst="rect">
            <a:avLst/>
          </a:prstGeom>
          <a:noFill/>
        </p:spPr>
        <p:txBody>
          <a:bodyPr wrap="none" rtlCol="0">
            <a:spAutoFit/>
          </a:bodyPr>
          <a:lstStyle/>
          <a:p>
            <a:r>
              <a:rPr lang="en-US" dirty="0"/>
              <a:t>DPC 310-1</a:t>
            </a:r>
          </a:p>
        </p:txBody>
      </p:sp>
    </p:spTree>
    <p:extLst>
      <p:ext uri="{BB962C8B-B14F-4D97-AF65-F5344CB8AC3E}">
        <p14:creationId xmlns:p14="http://schemas.microsoft.com/office/powerpoint/2010/main" val="1747942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8545B-9C67-CCBD-8C8E-7DA1EF3D8A26}"/>
              </a:ext>
            </a:extLst>
          </p:cNvPr>
          <p:cNvSpPr>
            <a:spLocks noGrp="1"/>
          </p:cNvSpPr>
          <p:nvPr>
            <p:ph type="title"/>
          </p:nvPr>
        </p:nvSpPr>
        <p:spPr/>
        <p:txBody>
          <a:bodyPr/>
          <a:lstStyle/>
          <a:p>
            <a:r>
              <a:rPr lang="en-US" dirty="0"/>
              <a:t>Stochastic Analysis</a:t>
            </a:r>
          </a:p>
        </p:txBody>
      </p:sp>
      <p:sp>
        <p:nvSpPr>
          <p:cNvPr id="3" name="Content Placeholder 2">
            <a:extLst>
              <a:ext uri="{FF2B5EF4-FFF2-40B4-BE49-F238E27FC236}">
                <a16:creationId xmlns:a16="http://schemas.microsoft.com/office/drawing/2014/main" id="{3BEB9AF3-33FE-B61E-7A11-57AA7BFDDA73}"/>
              </a:ext>
            </a:extLst>
          </p:cNvPr>
          <p:cNvSpPr>
            <a:spLocks noGrp="1"/>
          </p:cNvSpPr>
          <p:nvPr>
            <p:ph idx="1"/>
          </p:nvPr>
        </p:nvSpPr>
        <p:spPr>
          <a:xfrm>
            <a:off x="838200" y="1825625"/>
            <a:ext cx="5401826" cy="4351338"/>
          </a:xfrm>
        </p:spPr>
        <p:txBody>
          <a:bodyPr>
            <a:normAutofit fontScale="92500" lnSpcReduction="10000"/>
          </a:bodyPr>
          <a:lstStyle/>
          <a:p>
            <a:r>
              <a:rPr lang="en-US" dirty="0"/>
              <a:t>Models each load as a function of independent random variables</a:t>
            </a:r>
          </a:p>
          <a:p>
            <a:pPr lvl="1"/>
            <a:r>
              <a:rPr lang="en-US" dirty="0"/>
              <a:t>Random variables modeled as probability density functions (PDF)</a:t>
            </a:r>
          </a:p>
          <a:p>
            <a:r>
              <a:rPr lang="en-US" dirty="0"/>
              <a:t>Margin should be reduced</a:t>
            </a:r>
          </a:p>
          <a:p>
            <a:pPr lvl="1"/>
            <a:r>
              <a:rPr lang="en-US" dirty="0"/>
              <a:t>Captured in the PDF</a:t>
            </a:r>
          </a:p>
          <a:p>
            <a:pPr lvl="1"/>
            <a:r>
              <a:rPr lang="en-US" dirty="0"/>
              <a:t>Smaller (perhaps ¼ of that used for load factor analysis) margin accounts for “missing” loads</a:t>
            </a:r>
          </a:p>
          <a:p>
            <a:r>
              <a:rPr lang="en-US" dirty="0"/>
              <a:t>Service life allowance still applies</a:t>
            </a:r>
          </a:p>
          <a:p>
            <a:r>
              <a:rPr lang="en-US" dirty="0"/>
              <a:t>Use Monte Carlo Simulation to determine the demand power</a:t>
            </a:r>
          </a:p>
        </p:txBody>
      </p:sp>
      <p:sp>
        <p:nvSpPr>
          <p:cNvPr id="4" name="Date Placeholder 3">
            <a:extLst>
              <a:ext uri="{FF2B5EF4-FFF2-40B4-BE49-F238E27FC236}">
                <a16:creationId xmlns:a16="http://schemas.microsoft.com/office/drawing/2014/main" id="{AC001784-CC92-25AB-5D8C-E5761498EAFE}"/>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FDAEAE9D-5BA2-00F5-7FCB-5D039172F296}"/>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EDAD7342-FD43-A2F6-7430-609FADC22D72}"/>
              </a:ext>
            </a:extLst>
          </p:cNvPr>
          <p:cNvSpPr>
            <a:spLocks noGrp="1"/>
          </p:cNvSpPr>
          <p:nvPr>
            <p:ph type="sldNum" sz="quarter" idx="12"/>
          </p:nvPr>
        </p:nvSpPr>
        <p:spPr/>
        <p:txBody>
          <a:bodyPr/>
          <a:lstStyle/>
          <a:p>
            <a:fld id="{13E3B7D2-2C23-477A-B7E5-64419E75BE45}" type="slidenum">
              <a:rPr lang="en-US" smtClean="0"/>
              <a:t>7</a:t>
            </a:fld>
            <a:endParaRPr lang="en-US" dirty="0"/>
          </a:p>
        </p:txBody>
      </p:sp>
      <p:pic>
        <p:nvPicPr>
          <p:cNvPr id="10" name="Picture 9">
            <a:extLst>
              <a:ext uri="{FF2B5EF4-FFF2-40B4-BE49-F238E27FC236}">
                <a16:creationId xmlns:a16="http://schemas.microsoft.com/office/drawing/2014/main" id="{B245873F-64D4-53D5-AE44-0F46B892B0EF}"/>
              </a:ext>
            </a:extLst>
          </p:cNvPr>
          <p:cNvPicPr>
            <a:picLocks noChangeAspect="1"/>
          </p:cNvPicPr>
          <p:nvPr/>
        </p:nvPicPr>
        <p:blipFill>
          <a:blip r:embed="rId2"/>
          <a:stretch>
            <a:fillRect/>
          </a:stretch>
        </p:blipFill>
        <p:spPr>
          <a:xfrm>
            <a:off x="8493753" y="824499"/>
            <a:ext cx="2621627" cy="1563013"/>
          </a:xfrm>
          <a:prstGeom prst="rect">
            <a:avLst/>
          </a:prstGeom>
        </p:spPr>
      </p:pic>
      <p:pic>
        <p:nvPicPr>
          <p:cNvPr id="12" name="Picture 11">
            <a:extLst>
              <a:ext uri="{FF2B5EF4-FFF2-40B4-BE49-F238E27FC236}">
                <a16:creationId xmlns:a16="http://schemas.microsoft.com/office/drawing/2014/main" id="{055B5023-3514-6EC7-6CB6-7E484ED28617}"/>
              </a:ext>
            </a:extLst>
          </p:cNvPr>
          <p:cNvPicPr>
            <a:picLocks noChangeAspect="1"/>
          </p:cNvPicPr>
          <p:nvPr/>
        </p:nvPicPr>
        <p:blipFill>
          <a:blip r:embed="rId3"/>
          <a:stretch>
            <a:fillRect/>
          </a:stretch>
        </p:blipFill>
        <p:spPr>
          <a:xfrm>
            <a:off x="8811445" y="2387512"/>
            <a:ext cx="2131209" cy="1451471"/>
          </a:xfrm>
          <a:prstGeom prst="rect">
            <a:avLst/>
          </a:prstGeom>
        </p:spPr>
      </p:pic>
      <p:pic>
        <p:nvPicPr>
          <p:cNvPr id="14" name="Picture 13">
            <a:extLst>
              <a:ext uri="{FF2B5EF4-FFF2-40B4-BE49-F238E27FC236}">
                <a16:creationId xmlns:a16="http://schemas.microsoft.com/office/drawing/2014/main" id="{E4BA24DE-7CA5-7125-6868-82DD687B6517}"/>
              </a:ext>
            </a:extLst>
          </p:cNvPr>
          <p:cNvPicPr>
            <a:picLocks noChangeAspect="1"/>
          </p:cNvPicPr>
          <p:nvPr/>
        </p:nvPicPr>
        <p:blipFill>
          <a:blip r:embed="rId4"/>
          <a:stretch>
            <a:fillRect/>
          </a:stretch>
        </p:blipFill>
        <p:spPr>
          <a:xfrm>
            <a:off x="6807474" y="3838983"/>
            <a:ext cx="4804276" cy="2571701"/>
          </a:xfrm>
          <a:prstGeom prst="rect">
            <a:avLst/>
          </a:prstGeom>
        </p:spPr>
      </p:pic>
      <p:sp>
        <p:nvSpPr>
          <p:cNvPr id="15" name="TextBox 14">
            <a:extLst>
              <a:ext uri="{FF2B5EF4-FFF2-40B4-BE49-F238E27FC236}">
                <a16:creationId xmlns:a16="http://schemas.microsoft.com/office/drawing/2014/main" id="{73D254B3-E882-DDFE-04A1-C3C782D8A5BE}"/>
              </a:ext>
            </a:extLst>
          </p:cNvPr>
          <p:cNvSpPr txBox="1"/>
          <p:nvPr/>
        </p:nvSpPr>
        <p:spPr>
          <a:xfrm>
            <a:off x="8153400" y="6381414"/>
            <a:ext cx="2529860" cy="369332"/>
          </a:xfrm>
          <a:prstGeom prst="rect">
            <a:avLst/>
          </a:prstGeom>
          <a:noFill/>
        </p:spPr>
        <p:txBody>
          <a:bodyPr wrap="none" rtlCol="0">
            <a:spAutoFit/>
          </a:bodyPr>
          <a:lstStyle/>
          <a:p>
            <a:r>
              <a:rPr lang="en-US" dirty="0"/>
              <a:t>Monte Carlo Simulation</a:t>
            </a:r>
          </a:p>
        </p:txBody>
      </p:sp>
      <p:sp>
        <p:nvSpPr>
          <p:cNvPr id="16" name="TextBox 15">
            <a:extLst>
              <a:ext uri="{FF2B5EF4-FFF2-40B4-BE49-F238E27FC236}">
                <a16:creationId xmlns:a16="http://schemas.microsoft.com/office/drawing/2014/main" id="{833405BB-D0BD-0B94-DD64-B45D37179E68}"/>
              </a:ext>
            </a:extLst>
          </p:cNvPr>
          <p:cNvSpPr txBox="1"/>
          <p:nvPr/>
        </p:nvSpPr>
        <p:spPr>
          <a:xfrm>
            <a:off x="7196579" y="2231757"/>
            <a:ext cx="1614866" cy="369332"/>
          </a:xfrm>
          <a:prstGeom prst="rect">
            <a:avLst/>
          </a:prstGeom>
          <a:noFill/>
        </p:spPr>
        <p:txBody>
          <a:bodyPr wrap="none" rtlCol="0">
            <a:spAutoFit/>
          </a:bodyPr>
          <a:lstStyle/>
          <a:p>
            <a:r>
              <a:rPr lang="en-US" dirty="0"/>
              <a:t>Example PDFs</a:t>
            </a:r>
          </a:p>
        </p:txBody>
      </p:sp>
      <p:sp>
        <p:nvSpPr>
          <p:cNvPr id="17" name="TextBox 16">
            <a:extLst>
              <a:ext uri="{FF2B5EF4-FFF2-40B4-BE49-F238E27FC236}">
                <a16:creationId xmlns:a16="http://schemas.microsoft.com/office/drawing/2014/main" id="{D13BCAC7-A273-A21E-1B16-3F4C53CE2912}"/>
              </a:ext>
            </a:extLst>
          </p:cNvPr>
          <p:cNvSpPr txBox="1"/>
          <p:nvPr/>
        </p:nvSpPr>
        <p:spPr>
          <a:xfrm>
            <a:off x="10902582" y="6055988"/>
            <a:ext cx="1238096" cy="369332"/>
          </a:xfrm>
          <a:prstGeom prst="rect">
            <a:avLst/>
          </a:prstGeom>
          <a:noFill/>
        </p:spPr>
        <p:txBody>
          <a:bodyPr wrap="none" rtlCol="0">
            <a:spAutoFit/>
          </a:bodyPr>
          <a:lstStyle/>
          <a:p>
            <a:r>
              <a:rPr lang="en-US" dirty="0"/>
              <a:t>DPC 310-1</a:t>
            </a:r>
          </a:p>
        </p:txBody>
      </p:sp>
    </p:spTree>
    <p:extLst>
      <p:ext uri="{BB962C8B-B14F-4D97-AF65-F5344CB8AC3E}">
        <p14:creationId xmlns:p14="http://schemas.microsoft.com/office/powerpoint/2010/main" val="3525689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52A5-6C78-8DEB-031D-9831E0EF963F}"/>
              </a:ext>
            </a:extLst>
          </p:cNvPr>
          <p:cNvSpPr>
            <a:spLocks noGrp="1"/>
          </p:cNvSpPr>
          <p:nvPr>
            <p:ph type="title"/>
          </p:nvPr>
        </p:nvSpPr>
        <p:spPr/>
        <p:txBody>
          <a:bodyPr/>
          <a:lstStyle/>
          <a:p>
            <a:r>
              <a:rPr lang="en-US" dirty="0"/>
              <a:t>Modeling and simulation load analysis</a:t>
            </a:r>
          </a:p>
        </p:txBody>
      </p:sp>
      <p:sp>
        <p:nvSpPr>
          <p:cNvPr id="3" name="Content Placeholder 2">
            <a:extLst>
              <a:ext uri="{FF2B5EF4-FFF2-40B4-BE49-F238E27FC236}">
                <a16:creationId xmlns:a16="http://schemas.microsoft.com/office/drawing/2014/main" id="{A4843DD4-A4FA-6A4B-08DC-61539E709456}"/>
              </a:ext>
            </a:extLst>
          </p:cNvPr>
          <p:cNvSpPr>
            <a:spLocks noGrp="1"/>
          </p:cNvSpPr>
          <p:nvPr>
            <p:ph idx="1"/>
          </p:nvPr>
        </p:nvSpPr>
        <p:spPr>
          <a:xfrm>
            <a:off x="838200" y="1825625"/>
            <a:ext cx="8637396" cy="4351338"/>
          </a:xfrm>
        </p:spPr>
        <p:txBody>
          <a:bodyPr>
            <a:normAutofit fontScale="70000" lnSpcReduction="20000"/>
          </a:bodyPr>
          <a:lstStyle/>
          <a:p>
            <a:r>
              <a:rPr lang="en-US" dirty="0"/>
              <a:t>Useful when …</a:t>
            </a:r>
          </a:p>
          <a:p>
            <a:pPr lvl="1"/>
            <a:r>
              <a:rPr lang="en-US" dirty="0"/>
              <a:t>Have large loads</a:t>
            </a:r>
          </a:p>
          <a:p>
            <a:pPr lvl="1"/>
            <a:r>
              <a:rPr lang="en-US" dirty="0"/>
              <a:t>Have loads with unusual electrical characteristics</a:t>
            </a:r>
          </a:p>
          <a:p>
            <a:pPr lvl="1"/>
            <a:r>
              <a:rPr lang="en-US" dirty="0"/>
              <a:t>Have loads requiring large amounts of rolling reserve</a:t>
            </a:r>
          </a:p>
          <a:p>
            <a:pPr lvl="1"/>
            <a:r>
              <a:rPr lang="en-US" dirty="0"/>
              <a:t>Correlation of loads is complex and cannot otherwise be adequately modeled by other means</a:t>
            </a:r>
          </a:p>
          <a:p>
            <a:r>
              <a:rPr lang="en-US" dirty="0"/>
              <a:t>Typically employs quasi-steady state modeling</a:t>
            </a:r>
          </a:p>
          <a:p>
            <a:pPr lvl="1"/>
            <a:r>
              <a:rPr lang="en-US" dirty="0"/>
              <a:t>Only concerned with dynamics slower than about 1 second.</a:t>
            </a:r>
          </a:p>
          <a:p>
            <a:r>
              <a:rPr lang="en-US" dirty="0"/>
              <a:t>Usually involves integrating individual load models</a:t>
            </a:r>
          </a:p>
          <a:p>
            <a:r>
              <a:rPr lang="en-US" dirty="0"/>
              <a:t>Requires development of use-cases</a:t>
            </a:r>
          </a:p>
          <a:p>
            <a:pPr lvl="1"/>
            <a:r>
              <a:rPr lang="en-US" dirty="0"/>
              <a:t>Realistic and stressing</a:t>
            </a:r>
          </a:p>
          <a:p>
            <a:pPr lvl="1"/>
            <a:r>
              <a:rPr lang="en-US" dirty="0"/>
              <a:t>Aligned with EPS-CONOPS, PS-CONOPS, etc.</a:t>
            </a:r>
          </a:p>
          <a:p>
            <a:pPr lvl="1"/>
            <a:r>
              <a:rPr lang="en-US" dirty="0"/>
              <a:t>Aligned with operating conditions</a:t>
            </a:r>
          </a:p>
          <a:p>
            <a:r>
              <a:rPr lang="en-US" dirty="0"/>
              <a:t>Worst-case demand power across all simulations typically used</a:t>
            </a:r>
          </a:p>
          <a:p>
            <a:r>
              <a:rPr lang="en-US" dirty="0"/>
              <a:t>Should employ a rigorous Verification and Validation effort</a:t>
            </a:r>
          </a:p>
          <a:p>
            <a:endParaRPr lang="en-US" dirty="0"/>
          </a:p>
        </p:txBody>
      </p:sp>
      <p:sp>
        <p:nvSpPr>
          <p:cNvPr id="4" name="Date Placeholder 3">
            <a:extLst>
              <a:ext uri="{FF2B5EF4-FFF2-40B4-BE49-F238E27FC236}">
                <a16:creationId xmlns:a16="http://schemas.microsoft.com/office/drawing/2014/main" id="{1A23A16D-7500-5195-E363-4977C47E1F43}"/>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F1A0316E-4CF1-942E-BC9E-A3067A22F62F}"/>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7E2E0EA8-39CD-BFD9-9B9F-8AE9CD77EC9F}"/>
              </a:ext>
            </a:extLst>
          </p:cNvPr>
          <p:cNvSpPr>
            <a:spLocks noGrp="1"/>
          </p:cNvSpPr>
          <p:nvPr>
            <p:ph type="sldNum" sz="quarter" idx="12"/>
          </p:nvPr>
        </p:nvSpPr>
        <p:spPr/>
        <p:txBody>
          <a:bodyPr/>
          <a:lstStyle/>
          <a:p>
            <a:fld id="{13E3B7D2-2C23-477A-B7E5-64419E75BE45}" type="slidenum">
              <a:rPr lang="en-US" smtClean="0"/>
              <a:t>8</a:t>
            </a:fld>
            <a:endParaRPr lang="en-US" dirty="0"/>
          </a:p>
        </p:txBody>
      </p:sp>
    </p:spTree>
    <p:extLst>
      <p:ext uri="{BB962C8B-B14F-4D97-AF65-F5344CB8AC3E}">
        <p14:creationId xmlns:p14="http://schemas.microsoft.com/office/powerpoint/2010/main" val="46188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BB7B-C2CD-9109-EF3F-8264E4BD7585}"/>
              </a:ext>
            </a:extLst>
          </p:cNvPr>
          <p:cNvSpPr>
            <a:spLocks noGrp="1"/>
          </p:cNvSpPr>
          <p:nvPr>
            <p:ph type="title"/>
          </p:nvPr>
        </p:nvSpPr>
        <p:spPr/>
        <p:txBody>
          <a:bodyPr/>
          <a:lstStyle/>
          <a:p>
            <a:r>
              <a:rPr lang="en-US" dirty="0"/>
              <a:t>Demand factor analysis</a:t>
            </a:r>
          </a:p>
        </p:txBody>
      </p:sp>
      <p:sp>
        <p:nvSpPr>
          <p:cNvPr id="3" name="Content Placeholder 2">
            <a:extLst>
              <a:ext uri="{FF2B5EF4-FFF2-40B4-BE49-F238E27FC236}">
                <a16:creationId xmlns:a16="http://schemas.microsoft.com/office/drawing/2014/main" id="{D15B94EB-3036-7022-E9EB-3B5A83A5638F}"/>
              </a:ext>
            </a:extLst>
          </p:cNvPr>
          <p:cNvSpPr>
            <a:spLocks noGrp="1"/>
          </p:cNvSpPr>
          <p:nvPr>
            <p:ph idx="1"/>
          </p:nvPr>
        </p:nvSpPr>
        <p:spPr>
          <a:xfrm>
            <a:off x="838200" y="1825625"/>
            <a:ext cx="6527242" cy="4351338"/>
          </a:xfrm>
        </p:spPr>
        <p:txBody>
          <a:bodyPr>
            <a:normAutofit fontScale="92500"/>
          </a:bodyPr>
          <a:lstStyle/>
          <a:p>
            <a:r>
              <a:rPr lang="en-US" dirty="0"/>
              <a:t>Simple legacy method for determining </a:t>
            </a:r>
          </a:p>
          <a:p>
            <a:pPr lvl="1"/>
            <a:r>
              <a:rPr lang="en-US" dirty="0"/>
              <a:t>Current rating of cables feeding load centers and power panels</a:t>
            </a:r>
          </a:p>
          <a:p>
            <a:pPr lvl="1"/>
            <a:r>
              <a:rPr lang="en-US" dirty="0"/>
              <a:t>Current ratings of corresponding circuit breakers</a:t>
            </a:r>
          </a:p>
          <a:p>
            <a:r>
              <a:rPr lang="en-US" dirty="0"/>
              <a:t>Zonal load factor method and stochastic load analysis are preferred methods</a:t>
            </a:r>
          </a:p>
          <a:p>
            <a:r>
              <a:rPr lang="en-US" dirty="0"/>
              <a:t>Demand factor is obtained based on the sum of the connected loads expressed as current (for 450 V ac) or power for other voltages</a:t>
            </a:r>
          </a:p>
        </p:txBody>
      </p:sp>
      <p:sp>
        <p:nvSpPr>
          <p:cNvPr id="4" name="Date Placeholder 3">
            <a:extLst>
              <a:ext uri="{FF2B5EF4-FFF2-40B4-BE49-F238E27FC236}">
                <a16:creationId xmlns:a16="http://schemas.microsoft.com/office/drawing/2014/main" id="{854DA79A-59C9-441D-E536-D5A99036E6BE}"/>
              </a:ext>
            </a:extLst>
          </p:cNvPr>
          <p:cNvSpPr>
            <a:spLocks noGrp="1"/>
          </p:cNvSpPr>
          <p:nvPr>
            <p:ph type="dt" sz="half" idx="10"/>
          </p:nvPr>
        </p:nvSpPr>
        <p:spPr/>
        <p:txBody>
          <a:bodyPr/>
          <a:lstStyle/>
          <a:p>
            <a:r>
              <a:rPr lang="en-US"/>
              <a:t>2/12/2026</a:t>
            </a:r>
            <a:endParaRPr lang="en-US" dirty="0"/>
          </a:p>
        </p:txBody>
      </p:sp>
      <p:sp>
        <p:nvSpPr>
          <p:cNvPr id="5" name="Footer Placeholder 4">
            <a:extLst>
              <a:ext uri="{FF2B5EF4-FFF2-40B4-BE49-F238E27FC236}">
                <a16:creationId xmlns:a16="http://schemas.microsoft.com/office/drawing/2014/main" id="{8E10EBCE-9D8F-CB64-2BD2-978BBC125723}"/>
              </a:ext>
            </a:extLst>
          </p:cNvPr>
          <p:cNvSpPr>
            <a:spLocks noGrp="1"/>
          </p:cNvSpPr>
          <p:nvPr>
            <p:ph type="ftr" sz="quarter" idx="11"/>
          </p:nvPr>
        </p:nvSpPr>
        <p:spPr/>
        <p:txBody>
          <a:bodyPr/>
          <a:lstStyle/>
          <a:p>
            <a:r>
              <a:rPr lang="en-US"/>
              <a:t>© 2026 by Norbert Doerry                                                                                  This work is licensed via: CC BY 4.0</a:t>
            </a:r>
            <a:endParaRPr lang="en-US" dirty="0"/>
          </a:p>
        </p:txBody>
      </p:sp>
      <p:sp>
        <p:nvSpPr>
          <p:cNvPr id="6" name="Slide Number Placeholder 5">
            <a:extLst>
              <a:ext uri="{FF2B5EF4-FFF2-40B4-BE49-F238E27FC236}">
                <a16:creationId xmlns:a16="http://schemas.microsoft.com/office/drawing/2014/main" id="{3E6E6D32-CA55-688E-3BA8-96A67058EFD5}"/>
              </a:ext>
            </a:extLst>
          </p:cNvPr>
          <p:cNvSpPr>
            <a:spLocks noGrp="1"/>
          </p:cNvSpPr>
          <p:nvPr>
            <p:ph type="sldNum" sz="quarter" idx="12"/>
          </p:nvPr>
        </p:nvSpPr>
        <p:spPr/>
        <p:txBody>
          <a:bodyPr/>
          <a:lstStyle/>
          <a:p>
            <a:fld id="{13E3B7D2-2C23-477A-B7E5-64419E75BE45}" type="slidenum">
              <a:rPr lang="en-US" smtClean="0"/>
              <a:t>9</a:t>
            </a:fld>
            <a:endParaRPr lang="en-US" dirty="0"/>
          </a:p>
        </p:txBody>
      </p:sp>
      <p:pic>
        <p:nvPicPr>
          <p:cNvPr id="8" name="Picture 7">
            <a:extLst>
              <a:ext uri="{FF2B5EF4-FFF2-40B4-BE49-F238E27FC236}">
                <a16:creationId xmlns:a16="http://schemas.microsoft.com/office/drawing/2014/main" id="{88BC6074-0CDF-3DEE-8BA8-1E652AB43C3C}"/>
              </a:ext>
            </a:extLst>
          </p:cNvPr>
          <p:cNvPicPr>
            <a:picLocks noChangeAspect="1"/>
          </p:cNvPicPr>
          <p:nvPr/>
        </p:nvPicPr>
        <p:blipFill>
          <a:blip r:embed="rId2"/>
          <a:stretch>
            <a:fillRect/>
          </a:stretch>
        </p:blipFill>
        <p:spPr>
          <a:xfrm>
            <a:off x="6994164" y="681037"/>
            <a:ext cx="5197836" cy="3245447"/>
          </a:xfrm>
          <a:prstGeom prst="rect">
            <a:avLst/>
          </a:prstGeom>
        </p:spPr>
      </p:pic>
      <p:pic>
        <p:nvPicPr>
          <p:cNvPr id="10" name="Picture 9">
            <a:extLst>
              <a:ext uri="{FF2B5EF4-FFF2-40B4-BE49-F238E27FC236}">
                <a16:creationId xmlns:a16="http://schemas.microsoft.com/office/drawing/2014/main" id="{7D8428B1-D502-5CF9-27C3-D982D898BAF7}"/>
              </a:ext>
            </a:extLst>
          </p:cNvPr>
          <p:cNvPicPr>
            <a:picLocks noChangeAspect="1"/>
          </p:cNvPicPr>
          <p:nvPr/>
        </p:nvPicPr>
        <p:blipFill>
          <a:blip r:embed="rId3"/>
          <a:stretch>
            <a:fillRect/>
          </a:stretch>
        </p:blipFill>
        <p:spPr>
          <a:xfrm>
            <a:off x="7448764" y="3926484"/>
            <a:ext cx="4600061" cy="2545004"/>
          </a:xfrm>
          <a:prstGeom prst="rect">
            <a:avLst/>
          </a:prstGeom>
        </p:spPr>
      </p:pic>
      <p:sp>
        <p:nvSpPr>
          <p:cNvPr id="11" name="TextBox 10">
            <a:extLst>
              <a:ext uri="{FF2B5EF4-FFF2-40B4-BE49-F238E27FC236}">
                <a16:creationId xmlns:a16="http://schemas.microsoft.com/office/drawing/2014/main" id="{60F8764A-793F-10B4-2A9A-6EFCB2B9213E}"/>
              </a:ext>
            </a:extLst>
          </p:cNvPr>
          <p:cNvSpPr txBox="1"/>
          <p:nvPr/>
        </p:nvSpPr>
        <p:spPr>
          <a:xfrm>
            <a:off x="8153400" y="6308209"/>
            <a:ext cx="1238096" cy="369332"/>
          </a:xfrm>
          <a:prstGeom prst="rect">
            <a:avLst/>
          </a:prstGeom>
          <a:noFill/>
        </p:spPr>
        <p:txBody>
          <a:bodyPr wrap="none" rtlCol="0">
            <a:spAutoFit/>
          </a:bodyPr>
          <a:lstStyle/>
          <a:p>
            <a:r>
              <a:rPr lang="en-US" dirty="0"/>
              <a:t>DPC 310-1</a:t>
            </a:r>
          </a:p>
        </p:txBody>
      </p:sp>
    </p:spTree>
    <p:extLst>
      <p:ext uri="{BB962C8B-B14F-4D97-AF65-F5344CB8AC3E}">
        <p14:creationId xmlns:p14="http://schemas.microsoft.com/office/powerpoint/2010/main" val="8872298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8848</TotalTime>
  <Words>2271</Words>
  <Application>Microsoft Office PowerPoint</Application>
  <PresentationFormat>Widescreen</PresentationFormat>
  <Paragraphs>281</Paragraphs>
  <Slides>19</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Aptos Display</vt:lpstr>
      <vt:lpstr>Arial</vt:lpstr>
      <vt:lpstr>1_Office Theme</vt:lpstr>
      <vt:lpstr>EPLA Overview Electric Power Load Analysis (EPLA)  Revision of 12 February 2026</vt:lpstr>
      <vt:lpstr>Essential Questions</vt:lpstr>
      <vt:lpstr>Introduction Electric Power Load Analysis (EPLA)</vt:lpstr>
      <vt:lpstr>Load list Database of information about all the loads onboard the ship </vt:lpstr>
      <vt:lpstr>Load factor analysis</vt:lpstr>
      <vt:lpstr>Zonal load factor analysis Modification to the load factor method</vt:lpstr>
      <vt:lpstr>Stochastic Analysis</vt:lpstr>
      <vt:lpstr>Modeling and simulation load analysis</vt:lpstr>
      <vt:lpstr>Demand factor analysis</vt:lpstr>
      <vt:lpstr>24-hour average load</vt:lpstr>
      <vt:lpstr>Load flow and limiting load flow</vt:lpstr>
      <vt:lpstr>Energy storage capacity (power and energy) analysis</vt:lpstr>
      <vt:lpstr>In-rush current analysis</vt:lpstr>
      <vt:lpstr>Pulsed load analysis</vt:lpstr>
      <vt:lpstr>Quality of service analysis</vt:lpstr>
      <vt:lpstr>Endurance fuel calculations</vt:lpstr>
      <vt:lpstr>Annual energy usage and annual energy cost calculations</vt:lpstr>
      <vt:lpstr>Proxy Load</vt:lpstr>
      <vt:lpstr>EPLA Evolution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EPLA Overview</dc:title>
  <dc:creator>Norbert Doerry</dc:creator>
  <cp:lastModifiedBy>Norbert Doerry</cp:lastModifiedBy>
  <cp:revision>150</cp:revision>
  <dcterms:created xsi:type="dcterms:W3CDTF">2025-04-03T12:58:23Z</dcterms:created>
  <dcterms:modified xsi:type="dcterms:W3CDTF">2026-02-12T19:22:31Z</dcterms:modified>
</cp:coreProperties>
</file>